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1"/>
  </p:notesMasterIdLst>
  <p:sldIdLst>
    <p:sldId id="256" r:id="rId2"/>
    <p:sldId id="297" r:id="rId3"/>
    <p:sldId id="298" r:id="rId4"/>
    <p:sldId id="299" r:id="rId5"/>
    <p:sldId id="277" r:id="rId6"/>
    <p:sldId id="264" r:id="rId7"/>
    <p:sldId id="301" r:id="rId8"/>
    <p:sldId id="302" r:id="rId9"/>
    <p:sldId id="303" r:id="rId10"/>
    <p:sldId id="304" r:id="rId11"/>
    <p:sldId id="309" r:id="rId12"/>
    <p:sldId id="308" r:id="rId13"/>
    <p:sldId id="270" r:id="rId14"/>
    <p:sldId id="305" r:id="rId15"/>
    <p:sldId id="306" r:id="rId16"/>
    <p:sldId id="307" r:id="rId17"/>
    <p:sldId id="310" r:id="rId18"/>
    <p:sldId id="311" r:id="rId19"/>
    <p:sldId id="271" r:id="rId20"/>
  </p:sldIdLst>
  <p:sldSz cx="9144000" cy="5143500" type="screen16x9"/>
  <p:notesSz cx="6858000" cy="9144000"/>
  <p:embeddedFontLst>
    <p:embeddedFont>
      <p:font typeface="Advent Pro SemiBold" panose="020B0604020202020204" charset="0"/>
      <p:regular r:id="rId22"/>
      <p:bold r:id="rId23"/>
      <p:italic r:id="rId24"/>
      <p:boldItalic r:id="rId25"/>
    </p:embeddedFont>
    <p:embeddedFont>
      <p:font typeface="Fira Sans Condensed Medium" panose="020B0603050000020004" pitchFamily="34" charset="0"/>
      <p:regular r:id="rId26"/>
      <p:bold r:id="rId27"/>
      <p:italic r:id="rId28"/>
      <p:boldItalic r:id="rId29"/>
    </p:embeddedFont>
    <p:embeddedFont>
      <p:font typeface="Maven Pro" panose="020B0604020202020204" charset="0"/>
      <p:regular r:id="rId30"/>
      <p:bold r:id="rId31"/>
    </p:embeddedFont>
    <p:embeddedFont>
      <p:font typeface="Maven Pro SemiBold" panose="020B0604020202020204" charset="0"/>
      <p:regular r:id="rId32"/>
      <p:bold r:id="rId33"/>
    </p:embeddedFont>
    <p:embeddedFont>
      <p:font typeface="Nunito Light" pitchFamily="2" charset="0"/>
      <p:regular r:id="rId34"/>
      <p:italic r:id="rId35"/>
    </p:embeddedFont>
    <p:embeddedFont>
      <p:font typeface="Share Tech"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EA81C1-DA63-45DA-88AA-614C9F11470A}">
  <a:tblStyle styleId="{ABEA81C1-DA63-45DA-88AA-614C9F1147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431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16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44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517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930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735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359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820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36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311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6c52a2e8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6c52a2e8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095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c60e245bf_1_3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c60e245bf_1_3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231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8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c52a2e8d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052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7" r:id="rId5"/>
    <p:sldLayoutId id="2147483660" r:id="rId6"/>
    <p:sldLayoutId id="2147483662" r:id="rId7"/>
    <p:sldLayoutId id="2147483663" r:id="rId8"/>
    <p:sldLayoutId id="2147483666"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vTu7Se8kTXNeu0nfne0enewkuZP5gXoWv1ZuVc1MnJg/cop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7"/>
            <a:ext cx="3295500" cy="10982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Obtención de insights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Jaime Salazar</a:t>
            </a:r>
          </a:p>
          <a:p>
            <a:pPr marL="0" lvl="0" indent="0" algn="ctr" rtl="0">
              <a:spcBef>
                <a:spcPts val="0"/>
              </a:spcBef>
              <a:spcAft>
                <a:spcPts val="0"/>
              </a:spcAft>
              <a:buNone/>
            </a:pP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PRESENTACIÓN</a:t>
            </a:r>
            <a:br>
              <a:rPr lang="en" dirty="0"/>
            </a:br>
            <a:r>
              <a:rPr lang="en" dirty="0"/>
              <a:t>DATA </a:t>
            </a:r>
            <a:r>
              <a:rPr lang="en" dirty="0">
                <a:solidFill>
                  <a:schemeClr val="accent2"/>
                </a:solidFill>
              </a:rPr>
              <a:t>SCIENCE</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grpSp>
        <p:nvGrpSpPr>
          <p:cNvPr id="12" name="Google Shape;1068;p36">
            <a:extLst>
              <a:ext uri="{FF2B5EF4-FFF2-40B4-BE49-F238E27FC236}">
                <a16:creationId xmlns:a16="http://schemas.microsoft.com/office/drawing/2014/main" id="{54A8EDB9-D8E1-45FE-AD8D-ABDE57D93C91}"/>
              </a:ext>
            </a:extLst>
          </p:cNvPr>
          <p:cNvGrpSpPr/>
          <p:nvPr/>
        </p:nvGrpSpPr>
        <p:grpSpPr>
          <a:xfrm>
            <a:off x="0" y="2139400"/>
            <a:ext cx="4962900" cy="3012375"/>
            <a:chOff x="0" y="2139400"/>
            <a:chExt cx="4962900" cy="3012375"/>
          </a:xfrm>
        </p:grpSpPr>
        <p:sp>
          <p:nvSpPr>
            <p:cNvPr id="13" name="Google Shape;1069;p36">
              <a:extLst>
                <a:ext uri="{FF2B5EF4-FFF2-40B4-BE49-F238E27FC236}">
                  <a16:creationId xmlns:a16="http://schemas.microsoft.com/office/drawing/2014/main" id="{BC1B9514-B825-4E77-8A4B-328B70E212B2}"/>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0;p36">
              <a:extLst>
                <a:ext uri="{FF2B5EF4-FFF2-40B4-BE49-F238E27FC236}">
                  <a16:creationId xmlns:a16="http://schemas.microsoft.com/office/drawing/2014/main" id="{B4BD98BE-2077-46DA-87DE-5EB538CA5C2D}"/>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071;p36">
              <a:extLst>
                <a:ext uri="{FF2B5EF4-FFF2-40B4-BE49-F238E27FC236}">
                  <a16:creationId xmlns:a16="http://schemas.microsoft.com/office/drawing/2014/main" id="{8C259F8C-BB44-497F-8CEE-539B18C11E37}"/>
                </a:ext>
              </a:extLst>
            </p:cNvPr>
            <p:cNvGrpSpPr/>
            <p:nvPr/>
          </p:nvGrpSpPr>
          <p:grpSpPr>
            <a:xfrm>
              <a:off x="0" y="2139400"/>
              <a:ext cx="1351800" cy="1347375"/>
              <a:chOff x="0" y="2139400"/>
              <a:chExt cx="1351800" cy="1347375"/>
            </a:xfrm>
          </p:grpSpPr>
          <p:sp>
            <p:nvSpPr>
              <p:cNvPr id="16" name="Google Shape;1072;p36">
                <a:extLst>
                  <a:ext uri="{FF2B5EF4-FFF2-40B4-BE49-F238E27FC236}">
                    <a16:creationId xmlns:a16="http://schemas.microsoft.com/office/drawing/2014/main" id="{3DAAC880-DED4-470D-B381-FC93B8D0582B}"/>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3;p36">
                <a:extLst>
                  <a:ext uri="{FF2B5EF4-FFF2-40B4-BE49-F238E27FC236}">
                    <a16:creationId xmlns:a16="http://schemas.microsoft.com/office/drawing/2014/main" id="{53A76903-FB00-40B1-9061-D932B86866C9}"/>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074;p36">
            <a:extLst>
              <a:ext uri="{FF2B5EF4-FFF2-40B4-BE49-F238E27FC236}">
                <a16:creationId xmlns:a16="http://schemas.microsoft.com/office/drawing/2014/main" id="{FEC3ED62-63A0-43B5-88A6-23AE2ED4894F}"/>
              </a:ext>
            </a:extLst>
          </p:cNvPr>
          <p:cNvSpPr txBox="1">
            <a:spLocks/>
          </p:cNvSpPr>
          <p:nvPr/>
        </p:nvSpPr>
        <p:spPr>
          <a:xfrm>
            <a:off x="29432" y="3500575"/>
            <a:ext cx="4126500" cy="14879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endParaRPr lang="en-US" sz="1600" dirty="0"/>
          </a:p>
          <a:p>
            <a:r>
              <a:rPr lang="es-MX" sz="1600" dirty="0"/>
              <a:t>Podemos observar que la mayoría de los jugadores tienen una puntuación por minuto entre 0 y 0.9, con algunos valores atípicos que anotan una cantidad significativa de puntos en un corto período de tiempo.</a:t>
            </a:r>
            <a:endParaRPr lang="en-US" sz="1600" dirty="0"/>
          </a:p>
        </p:txBody>
      </p:sp>
      <p:sp>
        <p:nvSpPr>
          <p:cNvPr id="19" name="Google Shape;1328;p46">
            <a:extLst>
              <a:ext uri="{FF2B5EF4-FFF2-40B4-BE49-F238E27FC236}">
                <a16:creationId xmlns:a16="http://schemas.microsoft.com/office/drawing/2014/main" id="{2D62B541-7848-49EF-9479-EF4D9BE1B145}"/>
              </a:ext>
            </a:extLst>
          </p:cNvPr>
          <p:cNvSpPr txBox="1">
            <a:spLocks/>
          </p:cNvSpPr>
          <p:nvPr/>
        </p:nvSpPr>
        <p:spPr>
          <a:xfrm>
            <a:off x="234063" y="319975"/>
            <a:ext cx="693211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s-MX" sz="1800" dirty="0"/>
              <a:t>¿CUÁL ES LA DISTRIBUCIÓN DE PUNTOS POR MINUTOS JUGADOS EN LOS JUGADORES DE LA NBA?</a:t>
            </a:r>
            <a:endParaRPr lang="es-CL" sz="1800" dirty="0"/>
          </a:p>
        </p:txBody>
      </p:sp>
      <p:pic>
        <p:nvPicPr>
          <p:cNvPr id="3" name="Imagen 2">
            <a:extLst>
              <a:ext uri="{FF2B5EF4-FFF2-40B4-BE49-F238E27FC236}">
                <a16:creationId xmlns:a16="http://schemas.microsoft.com/office/drawing/2014/main" id="{A8019583-61D3-4286-9077-DA0A07CC944F}"/>
              </a:ext>
            </a:extLst>
          </p:cNvPr>
          <p:cNvPicPr>
            <a:picLocks noChangeAspect="1"/>
          </p:cNvPicPr>
          <p:nvPr/>
        </p:nvPicPr>
        <p:blipFill>
          <a:blip r:embed="rId3"/>
          <a:stretch>
            <a:fillRect/>
          </a:stretch>
        </p:blipFill>
        <p:spPr>
          <a:xfrm>
            <a:off x="4194578" y="800100"/>
            <a:ext cx="4627059" cy="39076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8068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grpSp>
        <p:nvGrpSpPr>
          <p:cNvPr id="12" name="Google Shape;1068;p36">
            <a:extLst>
              <a:ext uri="{FF2B5EF4-FFF2-40B4-BE49-F238E27FC236}">
                <a16:creationId xmlns:a16="http://schemas.microsoft.com/office/drawing/2014/main" id="{54A8EDB9-D8E1-45FE-AD8D-ABDE57D93C91}"/>
              </a:ext>
            </a:extLst>
          </p:cNvPr>
          <p:cNvGrpSpPr/>
          <p:nvPr/>
        </p:nvGrpSpPr>
        <p:grpSpPr>
          <a:xfrm>
            <a:off x="0" y="2139400"/>
            <a:ext cx="4962900" cy="3012375"/>
            <a:chOff x="0" y="2139400"/>
            <a:chExt cx="4962900" cy="3012375"/>
          </a:xfrm>
        </p:grpSpPr>
        <p:sp>
          <p:nvSpPr>
            <p:cNvPr id="13" name="Google Shape;1069;p36">
              <a:extLst>
                <a:ext uri="{FF2B5EF4-FFF2-40B4-BE49-F238E27FC236}">
                  <a16:creationId xmlns:a16="http://schemas.microsoft.com/office/drawing/2014/main" id="{BC1B9514-B825-4E77-8A4B-328B70E212B2}"/>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0;p36">
              <a:extLst>
                <a:ext uri="{FF2B5EF4-FFF2-40B4-BE49-F238E27FC236}">
                  <a16:creationId xmlns:a16="http://schemas.microsoft.com/office/drawing/2014/main" id="{B4BD98BE-2077-46DA-87DE-5EB538CA5C2D}"/>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071;p36">
              <a:extLst>
                <a:ext uri="{FF2B5EF4-FFF2-40B4-BE49-F238E27FC236}">
                  <a16:creationId xmlns:a16="http://schemas.microsoft.com/office/drawing/2014/main" id="{8C259F8C-BB44-497F-8CEE-539B18C11E37}"/>
                </a:ext>
              </a:extLst>
            </p:cNvPr>
            <p:cNvGrpSpPr/>
            <p:nvPr/>
          </p:nvGrpSpPr>
          <p:grpSpPr>
            <a:xfrm>
              <a:off x="0" y="2139400"/>
              <a:ext cx="1351800" cy="1347375"/>
              <a:chOff x="0" y="2139400"/>
              <a:chExt cx="1351800" cy="1347375"/>
            </a:xfrm>
          </p:grpSpPr>
          <p:sp>
            <p:nvSpPr>
              <p:cNvPr id="16" name="Google Shape;1072;p36">
                <a:extLst>
                  <a:ext uri="{FF2B5EF4-FFF2-40B4-BE49-F238E27FC236}">
                    <a16:creationId xmlns:a16="http://schemas.microsoft.com/office/drawing/2014/main" id="{3DAAC880-DED4-470D-B381-FC93B8D0582B}"/>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3;p36">
                <a:extLst>
                  <a:ext uri="{FF2B5EF4-FFF2-40B4-BE49-F238E27FC236}">
                    <a16:creationId xmlns:a16="http://schemas.microsoft.com/office/drawing/2014/main" id="{53A76903-FB00-40B1-9061-D932B86866C9}"/>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074;p36">
            <a:extLst>
              <a:ext uri="{FF2B5EF4-FFF2-40B4-BE49-F238E27FC236}">
                <a16:creationId xmlns:a16="http://schemas.microsoft.com/office/drawing/2014/main" id="{FEC3ED62-63A0-43B5-88A6-23AE2ED4894F}"/>
              </a:ext>
            </a:extLst>
          </p:cNvPr>
          <p:cNvSpPr txBox="1">
            <a:spLocks/>
          </p:cNvSpPr>
          <p:nvPr/>
        </p:nvSpPr>
        <p:spPr>
          <a:xfrm>
            <a:off x="11240" y="3315769"/>
            <a:ext cx="3697636" cy="18277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endParaRPr lang="en-US" sz="1600" dirty="0"/>
          </a:p>
          <a:p>
            <a:r>
              <a:rPr lang="es-MX" sz="1400" dirty="0"/>
              <a:t>Podemos observar en el gráfico la distribución de facturaciones de los jugadores, y la anotación en la esquina superior derecha destaca la información sobre el jugador con la mayor facturación en el conjunto de datos. Josh Gray con una facturación de 152m de dólares.</a:t>
            </a:r>
            <a:endParaRPr lang="en-US" sz="1400" dirty="0"/>
          </a:p>
        </p:txBody>
      </p:sp>
      <p:sp>
        <p:nvSpPr>
          <p:cNvPr id="19" name="Google Shape;1328;p46">
            <a:extLst>
              <a:ext uri="{FF2B5EF4-FFF2-40B4-BE49-F238E27FC236}">
                <a16:creationId xmlns:a16="http://schemas.microsoft.com/office/drawing/2014/main" id="{2D62B541-7848-49EF-9479-EF4D9BE1B145}"/>
              </a:ext>
            </a:extLst>
          </p:cNvPr>
          <p:cNvSpPr txBox="1">
            <a:spLocks/>
          </p:cNvSpPr>
          <p:nvPr/>
        </p:nvSpPr>
        <p:spPr>
          <a:xfrm>
            <a:off x="242816" y="63703"/>
            <a:ext cx="693211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s-MX" sz="1800" dirty="0"/>
              <a:t>¿CUÁL ES EL JUGADOR CON MAYOR FACTURACIÓN?</a:t>
            </a:r>
            <a:endParaRPr lang="es-CL" sz="1800" dirty="0"/>
          </a:p>
        </p:txBody>
      </p:sp>
      <p:pic>
        <p:nvPicPr>
          <p:cNvPr id="4" name="Imagen 3">
            <a:extLst>
              <a:ext uri="{FF2B5EF4-FFF2-40B4-BE49-F238E27FC236}">
                <a16:creationId xmlns:a16="http://schemas.microsoft.com/office/drawing/2014/main" id="{847A9D0E-1432-4527-B8B6-EB64F2D2C947}"/>
              </a:ext>
            </a:extLst>
          </p:cNvPr>
          <p:cNvPicPr>
            <a:picLocks noChangeAspect="1"/>
          </p:cNvPicPr>
          <p:nvPr/>
        </p:nvPicPr>
        <p:blipFill>
          <a:blip r:embed="rId3"/>
          <a:stretch>
            <a:fillRect/>
          </a:stretch>
        </p:blipFill>
        <p:spPr>
          <a:xfrm>
            <a:off x="3701108" y="897775"/>
            <a:ext cx="4920441" cy="29563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00105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grpSp>
        <p:nvGrpSpPr>
          <p:cNvPr id="12" name="Google Shape;1068;p36">
            <a:extLst>
              <a:ext uri="{FF2B5EF4-FFF2-40B4-BE49-F238E27FC236}">
                <a16:creationId xmlns:a16="http://schemas.microsoft.com/office/drawing/2014/main" id="{54A8EDB9-D8E1-45FE-AD8D-ABDE57D93C91}"/>
              </a:ext>
            </a:extLst>
          </p:cNvPr>
          <p:cNvGrpSpPr/>
          <p:nvPr/>
        </p:nvGrpSpPr>
        <p:grpSpPr>
          <a:xfrm>
            <a:off x="0" y="2139400"/>
            <a:ext cx="4962900" cy="3012375"/>
            <a:chOff x="0" y="2139400"/>
            <a:chExt cx="4962900" cy="3012375"/>
          </a:xfrm>
        </p:grpSpPr>
        <p:sp>
          <p:nvSpPr>
            <p:cNvPr id="13" name="Google Shape;1069;p36">
              <a:extLst>
                <a:ext uri="{FF2B5EF4-FFF2-40B4-BE49-F238E27FC236}">
                  <a16:creationId xmlns:a16="http://schemas.microsoft.com/office/drawing/2014/main" id="{BC1B9514-B825-4E77-8A4B-328B70E212B2}"/>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0;p36">
              <a:extLst>
                <a:ext uri="{FF2B5EF4-FFF2-40B4-BE49-F238E27FC236}">
                  <a16:creationId xmlns:a16="http://schemas.microsoft.com/office/drawing/2014/main" id="{B4BD98BE-2077-46DA-87DE-5EB538CA5C2D}"/>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071;p36">
              <a:extLst>
                <a:ext uri="{FF2B5EF4-FFF2-40B4-BE49-F238E27FC236}">
                  <a16:creationId xmlns:a16="http://schemas.microsoft.com/office/drawing/2014/main" id="{8C259F8C-BB44-497F-8CEE-539B18C11E37}"/>
                </a:ext>
              </a:extLst>
            </p:cNvPr>
            <p:cNvGrpSpPr/>
            <p:nvPr/>
          </p:nvGrpSpPr>
          <p:grpSpPr>
            <a:xfrm>
              <a:off x="0" y="2139400"/>
              <a:ext cx="1351800" cy="1347375"/>
              <a:chOff x="0" y="2139400"/>
              <a:chExt cx="1351800" cy="1347375"/>
            </a:xfrm>
          </p:grpSpPr>
          <p:sp>
            <p:nvSpPr>
              <p:cNvPr id="16" name="Google Shape;1072;p36">
                <a:extLst>
                  <a:ext uri="{FF2B5EF4-FFF2-40B4-BE49-F238E27FC236}">
                    <a16:creationId xmlns:a16="http://schemas.microsoft.com/office/drawing/2014/main" id="{3DAAC880-DED4-470D-B381-FC93B8D0582B}"/>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3;p36">
                <a:extLst>
                  <a:ext uri="{FF2B5EF4-FFF2-40B4-BE49-F238E27FC236}">
                    <a16:creationId xmlns:a16="http://schemas.microsoft.com/office/drawing/2014/main" id="{53A76903-FB00-40B1-9061-D932B86866C9}"/>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074;p36">
            <a:extLst>
              <a:ext uri="{FF2B5EF4-FFF2-40B4-BE49-F238E27FC236}">
                <a16:creationId xmlns:a16="http://schemas.microsoft.com/office/drawing/2014/main" id="{FEC3ED62-63A0-43B5-88A6-23AE2ED4894F}"/>
              </a:ext>
            </a:extLst>
          </p:cNvPr>
          <p:cNvSpPr txBox="1">
            <a:spLocks/>
          </p:cNvSpPr>
          <p:nvPr/>
        </p:nvSpPr>
        <p:spPr>
          <a:xfrm>
            <a:off x="29432" y="3500575"/>
            <a:ext cx="4126500" cy="14879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endParaRPr lang="en-US" sz="1600" dirty="0"/>
          </a:p>
          <a:p>
            <a:r>
              <a:rPr lang="es-MX" sz="1600" dirty="0"/>
              <a:t>Este gráfico representa la distribución de los minutos jugados por los jugadores, y Dakota </a:t>
            </a:r>
            <a:r>
              <a:rPr lang="es-MX" sz="1600" dirty="0" err="1"/>
              <a:t>Mathias</a:t>
            </a:r>
            <a:r>
              <a:rPr lang="es-MX" sz="1600" dirty="0"/>
              <a:t> es el jugador con la mayor cantidad de minutos jugados (1518 minutos) en el conjunto de datos.</a:t>
            </a:r>
            <a:endParaRPr lang="en-US" sz="1600" dirty="0"/>
          </a:p>
        </p:txBody>
      </p:sp>
      <p:sp>
        <p:nvSpPr>
          <p:cNvPr id="19" name="Google Shape;1328;p46">
            <a:extLst>
              <a:ext uri="{FF2B5EF4-FFF2-40B4-BE49-F238E27FC236}">
                <a16:creationId xmlns:a16="http://schemas.microsoft.com/office/drawing/2014/main" id="{2D62B541-7848-49EF-9479-EF4D9BE1B145}"/>
              </a:ext>
            </a:extLst>
          </p:cNvPr>
          <p:cNvSpPr txBox="1">
            <a:spLocks/>
          </p:cNvSpPr>
          <p:nvPr/>
        </p:nvSpPr>
        <p:spPr>
          <a:xfrm>
            <a:off x="208426" y="69412"/>
            <a:ext cx="693211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s-MX" sz="1800" dirty="0"/>
              <a:t>¿QUIEN HA JUGADO MAYOR CANTIDAD DE MINUTOS?</a:t>
            </a:r>
            <a:r>
              <a:rPr lang="es-MX" sz="1000" dirty="0"/>
              <a:t> </a:t>
            </a:r>
            <a:endParaRPr lang="es-CL" sz="1800" dirty="0"/>
          </a:p>
        </p:txBody>
      </p:sp>
      <p:pic>
        <p:nvPicPr>
          <p:cNvPr id="4" name="Imagen 3">
            <a:extLst>
              <a:ext uri="{FF2B5EF4-FFF2-40B4-BE49-F238E27FC236}">
                <a16:creationId xmlns:a16="http://schemas.microsoft.com/office/drawing/2014/main" id="{CDC7FCBF-F2B6-4157-B521-6EA6810DCA25}"/>
              </a:ext>
            </a:extLst>
          </p:cNvPr>
          <p:cNvPicPr>
            <a:picLocks noChangeAspect="1"/>
          </p:cNvPicPr>
          <p:nvPr/>
        </p:nvPicPr>
        <p:blipFill>
          <a:blip r:embed="rId3"/>
          <a:stretch>
            <a:fillRect/>
          </a:stretch>
        </p:blipFill>
        <p:spPr>
          <a:xfrm>
            <a:off x="3931065" y="798463"/>
            <a:ext cx="4673860" cy="34908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2898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INSIGHT Y RECOMENDACIONES</a:t>
            </a:r>
            <a:endParaRPr sz="3000" dirty="0"/>
          </a:p>
        </p:txBody>
      </p:sp>
      <p:sp>
        <p:nvSpPr>
          <p:cNvPr id="1124" name="Google Shape;1124;p39"/>
          <p:cNvSpPr txBox="1">
            <a:spLocks noGrp="1"/>
          </p:cNvSpPr>
          <p:nvPr>
            <p:ph type="subTitle" idx="1"/>
          </p:nvPr>
        </p:nvSpPr>
        <p:spPr>
          <a:xfrm>
            <a:off x="4696481" y="1529025"/>
            <a:ext cx="3904594"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a:t>
            </a:r>
            <a:r>
              <a:rPr lang="es-MX" sz="1400" dirty="0"/>
              <a:t>a edad de los jugadores tiende a concentrarse en una franja más madura, con algunos casos excepcionales de jugadores más veteranos.</a:t>
            </a:r>
            <a:endParaRPr sz="1400" dirty="0"/>
          </a:p>
        </p:txBody>
      </p:sp>
      <p:sp>
        <p:nvSpPr>
          <p:cNvPr id="1126" name="Google Shape;1126;p39"/>
          <p:cNvSpPr txBox="1">
            <a:spLocks noGrp="1"/>
          </p:cNvSpPr>
          <p:nvPr>
            <p:ph type="subTitle" idx="3"/>
          </p:nvPr>
        </p:nvSpPr>
        <p:spPr>
          <a:xfrm>
            <a:off x="464344" y="3028434"/>
            <a:ext cx="3894544" cy="17265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400" dirty="0"/>
              <a:t>La presencia de una mayor proporción de jugadores mayores aumenta el riesgo de lesiones y puede afectar el rendimiento. Por tanto, es crucial implementar programas de prevención de lesiones y monitoreo médico regular para garantizar la salud y el óptimo rendimiento de los jugadores.</a:t>
            </a:r>
            <a:endParaRPr sz="1400" dirty="0"/>
          </a:p>
        </p:txBody>
      </p:sp>
      <p:sp>
        <p:nvSpPr>
          <p:cNvPr id="1127" name="Google Shape;1127;p39"/>
          <p:cNvSpPr/>
          <p:nvPr/>
        </p:nvSpPr>
        <p:spPr>
          <a:xfrm>
            <a:off x="1783325" y="1199225"/>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7092002" y="3738731"/>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F2D5492F-6FDA-4E4F-BE15-0DE48E266EF2}"/>
              </a:ext>
            </a:extLst>
          </p:cNvPr>
          <p:cNvPicPr>
            <a:picLocks noChangeAspect="1"/>
          </p:cNvPicPr>
          <p:nvPr/>
        </p:nvPicPr>
        <p:blipFill>
          <a:blip r:embed="rId3"/>
          <a:stretch>
            <a:fillRect/>
          </a:stretch>
        </p:blipFill>
        <p:spPr>
          <a:xfrm>
            <a:off x="2035326" y="1489021"/>
            <a:ext cx="2510400" cy="1389910"/>
          </a:xfrm>
          <a:prstGeom prst="rect">
            <a:avLst/>
          </a:prstGeom>
        </p:spPr>
      </p:pic>
      <p:sp>
        <p:nvSpPr>
          <p:cNvPr id="1121" name="Google Shape;1121;p39"/>
          <p:cNvSpPr/>
          <p:nvPr/>
        </p:nvSpPr>
        <p:spPr>
          <a:xfrm>
            <a:off x="2035202" y="1479121"/>
            <a:ext cx="2510400" cy="1399809"/>
          </a:xfrm>
          <a:prstGeom prst="rect">
            <a:avLst/>
          </a:prstGeom>
          <a:solidFill>
            <a:srgbClr val="00CFCC">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n 8">
            <a:extLst>
              <a:ext uri="{FF2B5EF4-FFF2-40B4-BE49-F238E27FC236}">
                <a16:creationId xmlns:a16="http://schemas.microsoft.com/office/drawing/2014/main" id="{44B6B1A0-B459-4EFC-A683-93C5BB7DB276}"/>
              </a:ext>
            </a:extLst>
          </p:cNvPr>
          <p:cNvPicPr>
            <a:picLocks noChangeAspect="1"/>
          </p:cNvPicPr>
          <p:nvPr/>
        </p:nvPicPr>
        <p:blipFill>
          <a:blip r:embed="rId4"/>
          <a:stretch>
            <a:fillRect/>
          </a:stretch>
        </p:blipFill>
        <p:spPr>
          <a:xfrm>
            <a:off x="4545602" y="2888831"/>
            <a:ext cx="2546400" cy="1273200"/>
          </a:xfrm>
          <a:prstGeom prst="rect">
            <a:avLst/>
          </a:prstGeom>
        </p:spPr>
      </p:pic>
      <p:sp>
        <p:nvSpPr>
          <p:cNvPr id="1120" name="Google Shape;1120;p39"/>
          <p:cNvSpPr/>
          <p:nvPr/>
        </p:nvSpPr>
        <p:spPr>
          <a:xfrm>
            <a:off x="4545602" y="2878930"/>
            <a:ext cx="2546400" cy="1283101"/>
          </a:xfrm>
          <a:prstGeom prst="rect">
            <a:avLst/>
          </a:prstGeom>
          <a:solidFill>
            <a:srgbClr val="FF9973">
              <a:alpha val="4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INSIGHT Y RECOMENDACIONES</a:t>
            </a:r>
            <a:endParaRPr sz="3000" dirty="0"/>
          </a:p>
        </p:txBody>
      </p:sp>
      <p:sp>
        <p:nvSpPr>
          <p:cNvPr id="1124" name="Google Shape;1124;p39"/>
          <p:cNvSpPr txBox="1">
            <a:spLocks noGrp="1"/>
          </p:cNvSpPr>
          <p:nvPr>
            <p:ph type="subTitle" idx="1"/>
          </p:nvPr>
        </p:nvSpPr>
        <p:spPr>
          <a:xfrm>
            <a:off x="4696480" y="1529025"/>
            <a:ext cx="4040325"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400" dirty="0"/>
              <a:t>Aunque la inversión en jugadores influye positivamente en los puntos anotados, otros aspectos como la estrategia y la química del equipo también son clave para el éxito de este.</a:t>
            </a:r>
            <a:endParaRPr sz="1400" dirty="0"/>
          </a:p>
        </p:txBody>
      </p:sp>
      <p:sp>
        <p:nvSpPr>
          <p:cNvPr id="1126" name="Google Shape;1126;p39"/>
          <p:cNvSpPr txBox="1">
            <a:spLocks noGrp="1"/>
          </p:cNvSpPr>
          <p:nvPr>
            <p:ph type="subTitle" idx="3"/>
          </p:nvPr>
        </p:nvSpPr>
        <p:spPr>
          <a:xfrm>
            <a:off x="464344" y="3028434"/>
            <a:ext cx="3894544" cy="17265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400" dirty="0"/>
              <a:t>El equipo debe realizar una gestión financiera adecuada para invertir en jugadores de calidad. Esto implica establecer un presupuesto que permita la contratación y retención de jugadores clave, manteniendo el equilibrio financiero del equipo.</a:t>
            </a:r>
            <a:endParaRPr sz="1400" dirty="0"/>
          </a:p>
        </p:txBody>
      </p:sp>
      <p:sp>
        <p:nvSpPr>
          <p:cNvPr id="1127" name="Google Shape;1127;p39"/>
          <p:cNvSpPr/>
          <p:nvPr/>
        </p:nvSpPr>
        <p:spPr>
          <a:xfrm>
            <a:off x="1783325" y="1199225"/>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954706" y="4152768"/>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6573BE66-4F0D-4164-A5E0-AB6F362C10D1}"/>
              </a:ext>
            </a:extLst>
          </p:cNvPr>
          <p:cNvPicPr>
            <a:picLocks noChangeAspect="1"/>
          </p:cNvPicPr>
          <p:nvPr/>
        </p:nvPicPr>
        <p:blipFill>
          <a:blip r:embed="rId3"/>
          <a:stretch>
            <a:fillRect/>
          </a:stretch>
        </p:blipFill>
        <p:spPr>
          <a:xfrm>
            <a:off x="2031469" y="1451200"/>
            <a:ext cx="2510400" cy="1431900"/>
          </a:xfrm>
          <a:prstGeom prst="rect">
            <a:avLst/>
          </a:prstGeom>
        </p:spPr>
      </p:pic>
      <p:sp>
        <p:nvSpPr>
          <p:cNvPr id="1121" name="Google Shape;1121;p39"/>
          <p:cNvSpPr/>
          <p:nvPr/>
        </p:nvSpPr>
        <p:spPr>
          <a:xfrm>
            <a:off x="2027538" y="1451200"/>
            <a:ext cx="2510400" cy="1431900"/>
          </a:xfrm>
          <a:prstGeom prst="rect">
            <a:avLst/>
          </a:prstGeom>
          <a:solidFill>
            <a:srgbClr val="00CFCC">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9C9F2F97-6B8E-4EFB-B2EC-9BC122352831}"/>
              </a:ext>
            </a:extLst>
          </p:cNvPr>
          <p:cNvPicPr>
            <a:picLocks noChangeAspect="1"/>
          </p:cNvPicPr>
          <p:nvPr/>
        </p:nvPicPr>
        <p:blipFill>
          <a:blip r:embed="rId4"/>
          <a:stretch>
            <a:fillRect/>
          </a:stretch>
        </p:blipFill>
        <p:spPr>
          <a:xfrm>
            <a:off x="4545800" y="2883100"/>
            <a:ext cx="2433644" cy="1692969"/>
          </a:xfrm>
          <a:prstGeom prst="rect">
            <a:avLst/>
          </a:prstGeom>
        </p:spPr>
      </p:pic>
      <p:sp>
        <p:nvSpPr>
          <p:cNvPr id="1120" name="Google Shape;1120;p39"/>
          <p:cNvSpPr/>
          <p:nvPr/>
        </p:nvSpPr>
        <p:spPr>
          <a:xfrm>
            <a:off x="4537938" y="2883100"/>
            <a:ext cx="2441506" cy="1692968"/>
          </a:xfrm>
          <a:prstGeom prst="rect">
            <a:avLst/>
          </a:prstGeom>
          <a:solidFill>
            <a:srgbClr val="FF9973">
              <a:alpha val="4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501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INSIGHT Y RECOMENDACIONES</a:t>
            </a:r>
            <a:endParaRPr sz="3000" dirty="0"/>
          </a:p>
        </p:txBody>
      </p:sp>
      <p:sp>
        <p:nvSpPr>
          <p:cNvPr id="1124" name="Google Shape;1124;p39"/>
          <p:cNvSpPr txBox="1">
            <a:spLocks noGrp="1"/>
          </p:cNvSpPr>
          <p:nvPr>
            <p:ph type="subTitle" idx="1"/>
          </p:nvPr>
        </p:nvSpPr>
        <p:spPr>
          <a:xfrm>
            <a:off x="4696481" y="1451200"/>
            <a:ext cx="3904594" cy="12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E</a:t>
            </a:r>
            <a:r>
              <a:rPr lang="es-MX" sz="1400" dirty="0"/>
              <a:t>l equipo debe encontrar un equilibrio entre generar jugadas defensivas y de robo con el fin de evitar faltas costosas que puedan afectar negativamente el rendimiento y el resultado del partido.</a:t>
            </a:r>
            <a:endParaRPr sz="1400" dirty="0"/>
          </a:p>
        </p:txBody>
      </p:sp>
      <p:sp>
        <p:nvSpPr>
          <p:cNvPr id="1126" name="Google Shape;1126;p39"/>
          <p:cNvSpPr txBox="1">
            <a:spLocks noGrp="1"/>
          </p:cNvSpPr>
          <p:nvPr>
            <p:ph type="subTitle" idx="3"/>
          </p:nvPr>
        </p:nvSpPr>
        <p:spPr>
          <a:xfrm>
            <a:off x="828674" y="3135077"/>
            <a:ext cx="3530213" cy="17265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400" dirty="0"/>
              <a:t>Trabajar en técnicas de robo, toma de decisiones defensivas y control de la agresividad para mantener un equilibrio entre generar jugadas defensivas y evitar faltas innecesarias.</a:t>
            </a:r>
            <a:endParaRPr sz="1400" dirty="0"/>
          </a:p>
        </p:txBody>
      </p:sp>
      <p:sp>
        <p:nvSpPr>
          <p:cNvPr id="1127" name="Google Shape;1127;p39"/>
          <p:cNvSpPr/>
          <p:nvPr/>
        </p:nvSpPr>
        <p:spPr>
          <a:xfrm>
            <a:off x="1783325" y="1199225"/>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626019" y="4294550"/>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32F61E40-2A20-4BCE-8A21-53A496219C82}"/>
              </a:ext>
            </a:extLst>
          </p:cNvPr>
          <p:cNvPicPr>
            <a:picLocks noChangeAspect="1"/>
          </p:cNvPicPr>
          <p:nvPr/>
        </p:nvPicPr>
        <p:blipFill>
          <a:blip r:embed="rId3"/>
          <a:stretch>
            <a:fillRect/>
          </a:stretch>
        </p:blipFill>
        <p:spPr>
          <a:xfrm>
            <a:off x="2035326" y="1451201"/>
            <a:ext cx="2510400" cy="1431900"/>
          </a:xfrm>
          <a:prstGeom prst="rect">
            <a:avLst/>
          </a:prstGeom>
        </p:spPr>
      </p:pic>
      <p:sp>
        <p:nvSpPr>
          <p:cNvPr id="1121" name="Google Shape;1121;p39"/>
          <p:cNvSpPr/>
          <p:nvPr/>
        </p:nvSpPr>
        <p:spPr>
          <a:xfrm>
            <a:off x="2035326" y="1451201"/>
            <a:ext cx="2510400" cy="1431900"/>
          </a:xfrm>
          <a:prstGeom prst="rect">
            <a:avLst/>
          </a:prstGeom>
          <a:solidFill>
            <a:srgbClr val="00CFCC">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28BB14E5-D1A1-4B64-8ACF-DB6ECF2EDAB4}"/>
              </a:ext>
            </a:extLst>
          </p:cNvPr>
          <p:cNvPicPr>
            <a:picLocks noChangeAspect="1"/>
          </p:cNvPicPr>
          <p:nvPr/>
        </p:nvPicPr>
        <p:blipFill>
          <a:blip r:embed="rId4"/>
          <a:stretch>
            <a:fillRect/>
          </a:stretch>
        </p:blipFill>
        <p:spPr>
          <a:xfrm>
            <a:off x="4545726" y="2884360"/>
            <a:ext cx="2105105" cy="1821111"/>
          </a:xfrm>
          <a:prstGeom prst="rect">
            <a:avLst/>
          </a:prstGeom>
        </p:spPr>
      </p:pic>
      <p:sp>
        <p:nvSpPr>
          <p:cNvPr id="1120" name="Google Shape;1120;p39"/>
          <p:cNvSpPr/>
          <p:nvPr/>
        </p:nvSpPr>
        <p:spPr>
          <a:xfrm>
            <a:off x="4545726" y="2883100"/>
            <a:ext cx="2105105" cy="1848725"/>
          </a:xfrm>
          <a:prstGeom prst="rect">
            <a:avLst/>
          </a:prstGeom>
          <a:solidFill>
            <a:srgbClr val="FF9973">
              <a:alpha val="4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366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INSIGHT Y RECOMENDACIONES</a:t>
            </a:r>
            <a:endParaRPr sz="3000" dirty="0"/>
          </a:p>
        </p:txBody>
      </p:sp>
      <p:sp>
        <p:nvSpPr>
          <p:cNvPr id="1124" name="Google Shape;1124;p39"/>
          <p:cNvSpPr txBox="1">
            <a:spLocks noGrp="1"/>
          </p:cNvSpPr>
          <p:nvPr>
            <p:ph type="subTitle" idx="1"/>
          </p:nvPr>
        </p:nvSpPr>
        <p:spPr>
          <a:xfrm>
            <a:off x="4696481" y="1392667"/>
            <a:ext cx="3904594" cy="12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400" dirty="0"/>
              <a:t>Algunos jugadores anotan una cantidad significativa de puntos en un corto período de tiempo, lo que indica que tienen un rendimiento explosivo en términos de anotación durante los minutos </a:t>
            </a:r>
            <a:r>
              <a:rPr lang="es-MX" sz="1600" b="0" i="0" dirty="0">
                <a:solidFill>
                  <a:srgbClr val="D1D5DB"/>
                </a:solidFill>
                <a:effectLst/>
                <a:latin typeface="Söhne"/>
              </a:rPr>
              <a:t>que juegan. </a:t>
            </a:r>
            <a:endParaRPr sz="1400" dirty="0"/>
          </a:p>
        </p:txBody>
      </p:sp>
      <p:sp>
        <p:nvSpPr>
          <p:cNvPr id="1126" name="Google Shape;1126;p39"/>
          <p:cNvSpPr txBox="1">
            <a:spLocks noGrp="1"/>
          </p:cNvSpPr>
          <p:nvPr>
            <p:ph type="subTitle" idx="3"/>
          </p:nvPr>
        </p:nvSpPr>
        <p:spPr>
          <a:xfrm>
            <a:off x="464344" y="3028434"/>
            <a:ext cx="3894544" cy="17265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400" dirty="0"/>
              <a:t>Programa de desarrollo para jugadores con puntuaciones por minuto bajas. Esto implica trabajar en habilidades ofensivas, toma de decisiones, técnica de tiro y resistencia física, con el propósito de aumentar su rendimiento en términos de puntuación por minuto y su contribución en el aspecto ofensivo del juego.</a:t>
            </a:r>
            <a:endParaRPr sz="1400" dirty="0"/>
          </a:p>
        </p:txBody>
      </p:sp>
      <p:sp>
        <p:nvSpPr>
          <p:cNvPr id="1127" name="Google Shape;1127;p39"/>
          <p:cNvSpPr/>
          <p:nvPr/>
        </p:nvSpPr>
        <p:spPr>
          <a:xfrm>
            <a:off x="1783325" y="1263719"/>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7056125" y="4184738"/>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9A737A16-41E8-4C4A-B70C-43A111DE6851}"/>
              </a:ext>
            </a:extLst>
          </p:cNvPr>
          <p:cNvPicPr>
            <a:picLocks noChangeAspect="1"/>
          </p:cNvPicPr>
          <p:nvPr/>
        </p:nvPicPr>
        <p:blipFill>
          <a:blip r:embed="rId3"/>
          <a:stretch>
            <a:fillRect/>
          </a:stretch>
        </p:blipFill>
        <p:spPr>
          <a:xfrm>
            <a:off x="4545725" y="2927500"/>
            <a:ext cx="2510400" cy="1673600"/>
          </a:xfrm>
          <a:prstGeom prst="rect">
            <a:avLst/>
          </a:prstGeom>
        </p:spPr>
      </p:pic>
      <p:sp>
        <p:nvSpPr>
          <p:cNvPr id="1120" name="Google Shape;1120;p39"/>
          <p:cNvSpPr/>
          <p:nvPr/>
        </p:nvSpPr>
        <p:spPr>
          <a:xfrm>
            <a:off x="4545725" y="2942434"/>
            <a:ext cx="2510400" cy="1658665"/>
          </a:xfrm>
          <a:prstGeom prst="rect">
            <a:avLst/>
          </a:prstGeom>
          <a:solidFill>
            <a:srgbClr val="FF9973">
              <a:alpha val="4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639D37DA-7DB2-4B5F-975B-DFBFE0B44D12}"/>
              </a:ext>
            </a:extLst>
          </p:cNvPr>
          <p:cNvPicPr>
            <a:picLocks noChangeAspect="1"/>
          </p:cNvPicPr>
          <p:nvPr/>
        </p:nvPicPr>
        <p:blipFill>
          <a:blip r:embed="rId4"/>
          <a:stretch>
            <a:fillRect/>
          </a:stretch>
        </p:blipFill>
        <p:spPr>
          <a:xfrm>
            <a:off x="2035325" y="1263346"/>
            <a:ext cx="2510400" cy="1684659"/>
          </a:xfrm>
          <a:prstGeom prst="rect">
            <a:avLst/>
          </a:prstGeom>
        </p:spPr>
      </p:pic>
      <p:sp>
        <p:nvSpPr>
          <p:cNvPr id="1121" name="Google Shape;1121;p39"/>
          <p:cNvSpPr/>
          <p:nvPr/>
        </p:nvSpPr>
        <p:spPr>
          <a:xfrm>
            <a:off x="2035325" y="1256408"/>
            <a:ext cx="2510400" cy="1691754"/>
          </a:xfrm>
          <a:prstGeom prst="rect">
            <a:avLst/>
          </a:prstGeom>
          <a:solidFill>
            <a:srgbClr val="00CFCC">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558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INSIGHT Y RECOMENDACIONES</a:t>
            </a:r>
            <a:endParaRPr sz="3000" dirty="0"/>
          </a:p>
        </p:txBody>
      </p:sp>
      <p:sp>
        <p:nvSpPr>
          <p:cNvPr id="1124" name="Google Shape;1124;p39"/>
          <p:cNvSpPr txBox="1">
            <a:spLocks noGrp="1"/>
          </p:cNvSpPr>
          <p:nvPr>
            <p:ph type="subTitle" idx="1"/>
          </p:nvPr>
        </p:nvSpPr>
        <p:spPr>
          <a:xfrm>
            <a:off x="4679390" y="1679865"/>
            <a:ext cx="3904594" cy="12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400" dirty="0"/>
              <a:t>Josh Gray es el jugador con la facturación más alta en ese conjunto de datos.</a:t>
            </a:r>
            <a:endParaRPr sz="1400" dirty="0"/>
          </a:p>
        </p:txBody>
      </p:sp>
      <p:sp>
        <p:nvSpPr>
          <p:cNvPr id="1126" name="Google Shape;1126;p39"/>
          <p:cNvSpPr txBox="1">
            <a:spLocks noGrp="1"/>
          </p:cNvSpPr>
          <p:nvPr>
            <p:ph type="subTitle" idx="3"/>
          </p:nvPr>
        </p:nvSpPr>
        <p:spPr>
          <a:xfrm>
            <a:off x="464344" y="3028434"/>
            <a:ext cx="3894544" cy="17265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400" dirty="0"/>
              <a:t>Explorar la posibilidad de establecer acuerdos de patrocinio con el jugador, lo que podría llevar a un mayor reconocimiento de marca y exposición. Esta asociación podría incluir campañas publicitarias, colaboraciones en redes sociales y participación en eventos promocionales.</a:t>
            </a:r>
            <a:endParaRPr sz="1400" dirty="0"/>
          </a:p>
        </p:txBody>
      </p:sp>
      <p:sp>
        <p:nvSpPr>
          <p:cNvPr id="1127" name="Google Shape;1127;p39"/>
          <p:cNvSpPr/>
          <p:nvPr/>
        </p:nvSpPr>
        <p:spPr>
          <a:xfrm>
            <a:off x="1947671" y="1215900"/>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7045272" y="3937270"/>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89BB83E9-0F73-41F1-BC79-0E3106369FCE}"/>
              </a:ext>
            </a:extLst>
          </p:cNvPr>
          <p:cNvPicPr>
            <a:picLocks noChangeAspect="1"/>
          </p:cNvPicPr>
          <p:nvPr/>
        </p:nvPicPr>
        <p:blipFill>
          <a:blip r:embed="rId3"/>
          <a:stretch>
            <a:fillRect/>
          </a:stretch>
        </p:blipFill>
        <p:spPr>
          <a:xfrm>
            <a:off x="4545726" y="2947766"/>
            <a:ext cx="2510400" cy="1412804"/>
          </a:xfrm>
          <a:prstGeom prst="rect">
            <a:avLst/>
          </a:prstGeom>
        </p:spPr>
      </p:pic>
      <p:sp>
        <p:nvSpPr>
          <p:cNvPr id="1120" name="Google Shape;1120;p39"/>
          <p:cNvSpPr/>
          <p:nvPr/>
        </p:nvSpPr>
        <p:spPr>
          <a:xfrm>
            <a:off x="4534873" y="2947766"/>
            <a:ext cx="2532499" cy="1412804"/>
          </a:xfrm>
          <a:prstGeom prst="rect">
            <a:avLst/>
          </a:prstGeom>
          <a:solidFill>
            <a:srgbClr val="FF9973">
              <a:alpha val="4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a:extLst>
              <a:ext uri="{FF2B5EF4-FFF2-40B4-BE49-F238E27FC236}">
                <a16:creationId xmlns:a16="http://schemas.microsoft.com/office/drawing/2014/main" id="{3840ABA5-4569-4861-B652-9DB44AE1D6BD}"/>
              </a:ext>
            </a:extLst>
          </p:cNvPr>
          <p:cNvPicPr>
            <a:picLocks noChangeAspect="1"/>
          </p:cNvPicPr>
          <p:nvPr/>
        </p:nvPicPr>
        <p:blipFill>
          <a:blip r:embed="rId4"/>
          <a:stretch>
            <a:fillRect/>
          </a:stretch>
        </p:blipFill>
        <p:spPr>
          <a:xfrm>
            <a:off x="2200064" y="1216472"/>
            <a:ext cx="2334416" cy="1730722"/>
          </a:xfrm>
          <a:prstGeom prst="rect">
            <a:avLst/>
          </a:prstGeom>
        </p:spPr>
      </p:pic>
      <p:sp>
        <p:nvSpPr>
          <p:cNvPr id="1121" name="Google Shape;1121;p39"/>
          <p:cNvSpPr/>
          <p:nvPr/>
        </p:nvSpPr>
        <p:spPr>
          <a:xfrm>
            <a:off x="2188818" y="1204296"/>
            <a:ext cx="2345662" cy="1742897"/>
          </a:xfrm>
          <a:prstGeom prst="rect">
            <a:avLst/>
          </a:prstGeom>
          <a:solidFill>
            <a:srgbClr val="00CFCC">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027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INSIGHT Y RECOMENDACIONES</a:t>
            </a:r>
            <a:endParaRPr sz="3000" dirty="0"/>
          </a:p>
        </p:txBody>
      </p:sp>
      <p:sp>
        <p:nvSpPr>
          <p:cNvPr id="1124" name="Google Shape;1124;p39"/>
          <p:cNvSpPr txBox="1">
            <a:spLocks noGrp="1"/>
          </p:cNvSpPr>
          <p:nvPr>
            <p:ph type="subTitle" idx="1"/>
          </p:nvPr>
        </p:nvSpPr>
        <p:spPr>
          <a:xfrm>
            <a:off x="4679389" y="1536681"/>
            <a:ext cx="3904594" cy="12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400" dirty="0"/>
              <a:t>Dakota </a:t>
            </a:r>
            <a:r>
              <a:rPr lang="es-MX" sz="1400" dirty="0" err="1"/>
              <a:t>Mathias</a:t>
            </a:r>
            <a:r>
              <a:rPr lang="es-MX" sz="1400" dirty="0"/>
              <a:t> es el jugador con la mayor cantidad de minutos jugados (1518 minutos) en el conjunto de datos.</a:t>
            </a:r>
            <a:endParaRPr sz="1400" dirty="0"/>
          </a:p>
        </p:txBody>
      </p:sp>
      <p:sp>
        <p:nvSpPr>
          <p:cNvPr id="1126" name="Google Shape;1126;p39"/>
          <p:cNvSpPr txBox="1">
            <a:spLocks noGrp="1"/>
          </p:cNvSpPr>
          <p:nvPr>
            <p:ph type="subTitle" idx="3"/>
          </p:nvPr>
        </p:nvSpPr>
        <p:spPr>
          <a:xfrm>
            <a:off x="464344" y="3028434"/>
            <a:ext cx="3894544" cy="17265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300" dirty="0"/>
              <a:t>Mantener una comunicación constante con Dakota </a:t>
            </a:r>
            <a:r>
              <a:rPr lang="es-MX" sz="1300" dirty="0" err="1"/>
              <a:t>Mathias</a:t>
            </a:r>
            <a:r>
              <a:rPr lang="es-MX" sz="1300" dirty="0"/>
              <a:t> sobre su estado físico, emocional y mental es fundamental. Esto puede ayudar a tomar decisiones informadas sobre su participación en los juegos y garantizar que esté en las mejores condiciones para contribuir al éxito del equipo.</a:t>
            </a:r>
            <a:endParaRPr sz="1300" dirty="0"/>
          </a:p>
        </p:txBody>
      </p:sp>
      <p:sp>
        <p:nvSpPr>
          <p:cNvPr id="1127" name="Google Shape;1127;p39"/>
          <p:cNvSpPr/>
          <p:nvPr/>
        </p:nvSpPr>
        <p:spPr>
          <a:xfrm>
            <a:off x="1953257" y="1200661"/>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7054483" y="4269955"/>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4038A16C-FD05-4CBC-A21C-75343C157A9A}"/>
              </a:ext>
            </a:extLst>
          </p:cNvPr>
          <p:cNvPicPr>
            <a:picLocks noChangeAspect="1"/>
          </p:cNvPicPr>
          <p:nvPr/>
        </p:nvPicPr>
        <p:blipFill>
          <a:blip r:embed="rId3"/>
          <a:stretch>
            <a:fillRect/>
          </a:stretch>
        </p:blipFill>
        <p:spPr>
          <a:xfrm>
            <a:off x="2187723" y="1194232"/>
            <a:ext cx="2358002" cy="1778636"/>
          </a:xfrm>
          <a:prstGeom prst="rect">
            <a:avLst/>
          </a:prstGeom>
        </p:spPr>
      </p:pic>
      <p:sp>
        <p:nvSpPr>
          <p:cNvPr id="1121" name="Google Shape;1121;p39"/>
          <p:cNvSpPr/>
          <p:nvPr/>
        </p:nvSpPr>
        <p:spPr>
          <a:xfrm>
            <a:off x="2186081" y="1200660"/>
            <a:ext cx="2358002" cy="1772208"/>
          </a:xfrm>
          <a:prstGeom prst="rect">
            <a:avLst/>
          </a:prstGeom>
          <a:solidFill>
            <a:srgbClr val="00CFCC">
              <a:alpha val="35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a:extLst>
              <a:ext uri="{FF2B5EF4-FFF2-40B4-BE49-F238E27FC236}">
                <a16:creationId xmlns:a16="http://schemas.microsoft.com/office/drawing/2014/main" id="{761ED7B3-8279-4466-B39C-9F70B5BC5F1B}"/>
              </a:ext>
            </a:extLst>
          </p:cNvPr>
          <p:cNvPicPr>
            <a:picLocks noChangeAspect="1"/>
          </p:cNvPicPr>
          <p:nvPr/>
        </p:nvPicPr>
        <p:blipFill>
          <a:blip r:embed="rId4"/>
          <a:stretch>
            <a:fillRect/>
          </a:stretch>
        </p:blipFill>
        <p:spPr>
          <a:xfrm>
            <a:off x="4544083" y="2972869"/>
            <a:ext cx="2510400" cy="1720386"/>
          </a:xfrm>
          <a:prstGeom prst="rect">
            <a:avLst/>
          </a:prstGeom>
        </p:spPr>
      </p:pic>
      <p:sp>
        <p:nvSpPr>
          <p:cNvPr id="1120" name="Google Shape;1120;p39"/>
          <p:cNvSpPr/>
          <p:nvPr/>
        </p:nvSpPr>
        <p:spPr>
          <a:xfrm>
            <a:off x="4544083" y="2985296"/>
            <a:ext cx="2510400" cy="1707959"/>
          </a:xfrm>
          <a:prstGeom prst="rect">
            <a:avLst/>
          </a:prstGeom>
          <a:solidFill>
            <a:srgbClr val="FF9973">
              <a:alpha val="46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511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0"/>
          <p:cNvSpPr txBox="1">
            <a:spLocks noGrp="1"/>
          </p:cNvSpPr>
          <p:nvPr>
            <p:ph type="ctrTitle"/>
          </p:nvPr>
        </p:nvSpPr>
        <p:spPr>
          <a:xfrm>
            <a:off x="3044100" y="3247750"/>
            <a:ext cx="3055800" cy="5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—GRACIAS !!</a:t>
            </a:r>
            <a:endParaRPr dirty="0"/>
          </a:p>
        </p:txBody>
      </p:sp>
      <p:sp>
        <p:nvSpPr>
          <p:cNvPr id="1134" name="Google Shape;1134;p40"/>
          <p:cNvSpPr txBox="1">
            <a:spLocks noGrp="1"/>
          </p:cNvSpPr>
          <p:nvPr>
            <p:ph type="subTitle" idx="1"/>
          </p:nvPr>
        </p:nvSpPr>
        <p:spPr>
          <a:xfrm>
            <a:off x="1321594" y="1423125"/>
            <a:ext cx="6615112" cy="170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Este proyecto busca destacar la importancia de utilizar técnicas de análisis de datos para obtener una comprensión más profunda del juego y fomentar un enfoque informado hacia el rendimiento y la toma de decisiones en la NBA.</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INDICE</a:t>
            </a:r>
            <a:endParaRPr sz="3000" dirty="0"/>
          </a:p>
        </p:txBody>
      </p:sp>
      <p:sp>
        <p:nvSpPr>
          <p:cNvPr id="601" name="Google Shape;601;p30"/>
          <p:cNvSpPr txBox="1">
            <a:spLocks noGrp="1"/>
          </p:cNvSpPr>
          <p:nvPr>
            <p:ph type="ctrTitle" idx="2"/>
          </p:nvPr>
        </p:nvSpPr>
        <p:spPr>
          <a:xfrm>
            <a:off x="5902916" y="91709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602" name="Google Shape;602;p30"/>
          <p:cNvSpPr txBox="1">
            <a:spLocks noGrp="1"/>
          </p:cNvSpPr>
          <p:nvPr>
            <p:ph type="ctrTitle" idx="4"/>
          </p:nvPr>
        </p:nvSpPr>
        <p:spPr>
          <a:xfrm>
            <a:off x="1204197" y="230712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603" name="Google Shape;603;p30"/>
          <p:cNvSpPr txBox="1">
            <a:spLocks noGrp="1"/>
          </p:cNvSpPr>
          <p:nvPr>
            <p:ph type="subTitle" idx="7"/>
          </p:nvPr>
        </p:nvSpPr>
        <p:spPr>
          <a:xfrm>
            <a:off x="5839163" y="2767061"/>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 Análisis exploratorio</a:t>
            </a:r>
            <a:endParaRPr dirty="0"/>
          </a:p>
        </p:txBody>
      </p:sp>
      <p:sp>
        <p:nvSpPr>
          <p:cNvPr id="604" name="Google Shape;604;p30"/>
          <p:cNvSpPr txBox="1">
            <a:spLocks noGrp="1"/>
          </p:cNvSpPr>
          <p:nvPr>
            <p:ph type="ctrTitle"/>
          </p:nvPr>
        </p:nvSpPr>
        <p:spPr>
          <a:xfrm>
            <a:off x="1218541" y="92278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605" name="Google Shape;605;p30"/>
          <p:cNvSpPr txBox="1">
            <a:spLocks noGrp="1"/>
          </p:cNvSpPr>
          <p:nvPr>
            <p:ph type="subTitle" idx="1"/>
          </p:nvPr>
        </p:nvSpPr>
        <p:spPr>
          <a:xfrm>
            <a:off x="1218541" y="1415088"/>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Contexto y Audiencia</a:t>
            </a:r>
            <a:endParaRPr dirty="0"/>
          </a:p>
        </p:txBody>
      </p:sp>
      <p:sp>
        <p:nvSpPr>
          <p:cNvPr id="606" name="Google Shape;606;p30"/>
          <p:cNvSpPr txBox="1">
            <a:spLocks noGrp="1"/>
          </p:cNvSpPr>
          <p:nvPr>
            <p:ph type="subTitle" idx="3"/>
          </p:nvPr>
        </p:nvSpPr>
        <p:spPr>
          <a:xfrm>
            <a:off x="5902916" y="1409390"/>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Hipótesis y Preguntas de interés</a:t>
            </a:r>
            <a:endParaRPr dirty="0"/>
          </a:p>
        </p:txBody>
      </p:sp>
      <p:sp>
        <p:nvSpPr>
          <p:cNvPr id="607" name="Google Shape;607;p30"/>
          <p:cNvSpPr txBox="1">
            <a:spLocks noGrp="1"/>
          </p:cNvSpPr>
          <p:nvPr>
            <p:ph type="subTitle" idx="5"/>
          </p:nvPr>
        </p:nvSpPr>
        <p:spPr>
          <a:xfrm>
            <a:off x="1102497" y="279942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Información de los datos</a:t>
            </a:r>
            <a:endParaRPr dirty="0"/>
          </a:p>
        </p:txBody>
      </p:sp>
      <p:sp>
        <p:nvSpPr>
          <p:cNvPr id="608" name="Google Shape;608;p30"/>
          <p:cNvSpPr txBox="1">
            <a:spLocks noGrp="1"/>
          </p:cNvSpPr>
          <p:nvPr>
            <p:ph type="ctrTitle" idx="6"/>
          </p:nvPr>
        </p:nvSpPr>
        <p:spPr>
          <a:xfrm>
            <a:off x="5839163" y="227476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609" name="Google Shape;609;p30"/>
          <p:cNvSpPr/>
          <p:nvPr/>
        </p:nvSpPr>
        <p:spPr>
          <a:xfrm>
            <a:off x="3404213" y="1191323"/>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404213" y="2599723"/>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802663" y="1191323"/>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802663" y="2599723"/>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128113" y="1553273"/>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123163" y="1558373"/>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stCxn id="610" idx="3"/>
            <a:endCxn id="612" idx="1"/>
          </p:cNvCxnSpPr>
          <p:nvPr/>
        </p:nvCxnSpPr>
        <p:spPr>
          <a:xfrm>
            <a:off x="4128113" y="2961673"/>
            <a:ext cx="674700" cy="0"/>
          </a:xfrm>
          <a:prstGeom prst="straightConnector1">
            <a:avLst/>
          </a:prstGeom>
          <a:noFill/>
          <a:ln w="9525" cap="flat" cmpd="sng">
            <a:solidFill>
              <a:schemeClr val="lt2"/>
            </a:solidFill>
            <a:prstDash val="solid"/>
            <a:round/>
            <a:headEnd type="none" w="med" len="med"/>
            <a:tailEnd type="none" w="med" len="med"/>
          </a:ln>
        </p:spPr>
      </p:cxnSp>
      <p:cxnSp>
        <p:nvCxnSpPr>
          <p:cNvPr id="56" name="Google Shape;614;p30">
            <a:extLst>
              <a:ext uri="{FF2B5EF4-FFF2-40B4-BE49-F238E27FC236}">
                <a16:creationId xmlns:a16="http://schemas.microsoft.com/office/drawing/2014/main" id="{106B445E-6B4D-4940-B940-1516ED9D614C}"/>
              </a:ext>
            </a:extLst>
          </p:cNvPr>
          <p:cNvCxnSpPr>
            <a:cxnSpLocks/>
          </p:cNvCxnSpPr>
          <p:nvPr/>
        </p:nvCxnSpPr>
        <p:spPr>
          <a:xfrm rot="5400000">
            <a:off x="4148216" y="2966674"/>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sp>
        <p:nvSpPr>
          <p:cNvPr id="58" name="Google Shape;612;p30">
            <a:extLst>
              <a:ext uri="{FF2B5EF4-FFF2-40B4-BE49-F238E27FC236}">
                <a16:creationId xmlns:a16="http://schemas.microsoft.com/office/drawing/2014/main" id="{1C991CFB-9439-45AA-A050-B7D447637780}"/>
              </a:ext>
            </a:extLst>
          </p:cNvPr>
          <p:cNvSpPr/>
          <p:nvPr/>
        </p:nvSpPr>
        <p:spPr>
          <a:xfrm>
            <a:off x="3404363" y="4008123"/>
            <a:ext cx="723900" cy="723900"/>
          </a:xfrm>
          <a:prstGeom prst="rect">
            <a:avLst/>
          </a:prstGeom>
          <a:solidFill>
            <a:schemeClr val="tx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03;p30">
            <a:extLst>
              <a:ext uri="{FF2B5EF4-FFF2-40B4-BE49-F238E27FC236}">
                <a16:creationId xmlns:a16="http://schemas.microsoft.com/office/drawing/2014/main" id="{3FCD07D0-2BE0-4821-91F2-05B01E9B0946}"/>
              </a:ext>
            </a:extLst>
          </p:cNvPr>
          <p:cNvSpPr txBox="1">
            <a:spLocks/>
          </p:cNvSpPr>
          <p:nvPr/>
        </p:nvSpPr>
        <p:spPr>
          <a:xfrm>
            <a:off x="1215511" y="4183764"/>
            <a:ext cx="188130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dirty="0"/>
              <a:t>Insights y </a:t>
            </a:r>
            <a:r>
              <a:rPr lang="en-US" dirty="0" err="1"/>
              <a:t>recomendaciones</a:t>
            </a:r>
            <a:endParaRPr lang="en-US" dirty="0"/>
          </a:p>
        </p:txBody>
      </p:sp>
      <p:sp>
        <p:nvSpPr>
          <p:cNvPr id="66" name="Google Shape;608;p30">
            <a:extLst>
              <a:ext uri="{FF2B5EF4-FFF2-40B4-BE49-F238E27FC236}">
                <a16:creationId xmlns:a16="http://schemas.microsoft.com/office/drawing/2014/main" id="{892ED30E-048D-4D64-8F4F-9578528B58E4}"/>
              </a:ext>
            </a:extLst>
          </p:cNvPr>
          <p:cNvSpPr txBox="1">
            <a:spLocks/>
          </p:cNvSpPr>
          <p:nvPr/>
        </p:nvSpPr>
        <p:spPr>
          <a:xfrm>
            <a:off x="1215511" y="3691464"/>
            <a:ext cx="1881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 dirty="0"/>
              <a:t>05</a:t>
            </a:r>
          </a:p>
        </p:txBody>
      </p:sp>
      <p:sp>
        <p:nvSpPr>
          <p:cNvPr id="67" name="Google Shape;10858;p60">
            <a:extLst>
              <a:ext uri="{FF2B5EF4-FFF2-40B4-BE49-F238E27FC236}">
                <a16:creationId xmlns:a16="http://schemas.microsoft.com/office/drawing/2014/main" id="{C249E63A-CBD6-46E1-9888-583792A2FD2F}"/>
              </a:ext>
            </a:extLst>
          </p:cNvPr>
          <p:cNvSpPr/>
          <p:nvPr/>
        </p:nvSpPr>
        <p:spPr>
          <a:xfrm>
            <a:off x="3532678" y="4089346"/>
            <a:ext cx="495290" cy="493635"/>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bg2"/>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11117;p60">
            <a:extLst>
              <a:ext uri="{FF2B5EF4-FFF2-40B4-BE49-F238E27FC236}">
                <a16:creationId xmlns:a16="http://schemas.microsoft.com/office/drawing/2014/main" id="{0BBCEBF8-8B9B-47D1-AC89-792CCDB59866}"/>
              </a:ext>
            </a:extLst>
          </p:cNvPr>
          <p:cNvGrpSpPr/>
          <p:nvPr/>
        </p:nvGrpSpPr>
        <p:grpSpPr>
          <a:xfrm>
            <a:off x="3516246" y="1301374"/>
            <a:ext cx="485431" cy="503798"/>
            <a:chOff x="3541011" y="3367320"/>
            <a:chExt cx="348257" cy="346188"/>
          </a:xfrm>
          <a:solidFill>
            <a:schemeClr val="bg2"/>
          </a:solidFill>
        </p:grpSpPr>
        <p:sp>
          <p:nvSpPr>
            <p:cNvPr id="69" name="Google Shape;11118;p60">
              <a:extLst>
                <a:ext uri="{FF2B5EF4-FFF2-40B4-BE49-F238E27FC236}">
                  <a16:creationId xmlns:a16="http://schemas.microsoft.com/office/drawing/2014/main" id="{7931E65F-9B6B-4E63-A47E-7DF22A44ABED}"/>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119;p60">
              <a:extLst>
                <a:ext uri="{FF2B5EF4-FFF2-40B4-BE49-F238E27FC236}">
                  <a16:creationId xmlns:a16="http://schemas.microsoft.com/office/drawing/2014/main" id="{B8093920-57E4-42B9-BF5D-E912FF762C8F}"/>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120;p60">
              <a:extLst>
                <a:ext uri="{FF2B5EF4-FFF2-40B4-BE49-F238E27FC236}">
                  <a16:creationId xmlns:a16="http://schemas.microsoft.com/office/drawing/2014/main" id="{504B829D-1BF4-4C83-A289-972B11D01623}"/>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121;p60">
              <a:extLst>
                <a:ext uri="{FF2B5EF4-FFF2-40B4-BE49-F238E27FC236}">
                  <a16:creationId xmlns:a16="http://schemas.microsoft.com/office/drawing/2014/main" id="{18D488A5-594B-49F6-959A-EA1C5CC89AE0}"/>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12706;p62">
            <a:extLst>
              <a:ext uri="{FF2B5EF4-FFF2-40B4-BE49-F238E27FC236}">
                <a16:creationId xmlns:a16="http://schemas.microsoft.com/office/drawing/2014/main" id="{12465DA3-4C2F-4F70-87B3-E11ACCF9DAB8}"/>
              </a:ext>
            </a:extLst>
          </p:cNvPr>
          <p:cNvSpPr/>
          <p:nvPr/>
        </p:nvSpPr>
        <p:spPr>
          <a:xfrm>
            <a:off x="3544689" y="2763260"/>
            <a:ext cx="443476" cy="396728"/>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13312;p64">
            <a:extLst>
              <a:ext uri="{FF2B5EF4-FFF2-40B4-BE49-F238E27FC236}">
                <a16:creationId xmlns:a16="http://schemas.microsoft.com/office/drawing/2014/main" id="{AAF69D2E-4E1D-4790-8FB7-9AFDB4B34DFD}"/>
              </a:ext>
            </a:extLst>
          </p:cNvPr>
          <p:cNvGrpSpPr/>
          <p:nvPr/>
        </p:nvGrpSpPr>
        <p:grpSpPr>
          <a:xfrm>
            <a:off x="4939455" y="1325002"/>
            <a:ext cx="461220" cy="416219"/>
            <a:chOff x="2753373" y="2902523"/>
            <a:chExt cx="347552" cy="325557"/>
          </a:xfrm>
          <a:solidFill>
            <a:schemeClr val="bg2"/>
          </a:solidFill>
        </p:grpSpPr>
        <p:sp>
          <p:nvSpPr>
            <p:cNvPr id="75" name="Google Shape;13313;p64">
              <a:extLst>
                <a:ext uri="{FF2B5EF4-FFF2-40B4-BE49-F238E27FC236}">
                  <a16:creationId xmlns:a16="http://schemas.microsoft.com/office/drawing/2014/main" id="{E8F4C1EB-F382-4927-8CDC-0976079EF098}"/>
                </a:ext>
              </a:extLst>
            </p:cNvPr>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314;p64">
              <a:extLst>
                <a:ext uri="{FF2B5EF4-FFF2-40B4-BE49-F238E27FC236}">
                  <a16:creationId xmlns:a16="http://schemas.microsoft.com/office/drawing/2014/main" id="{BDDA63D7-CB6E-42BC-8E22-0B49426C557D}"/>
                </a:ext>
              </a:extLst>
            </p:cNvPr>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315;p64">
              <a:extLst>
                <a:ext uri="{FF2B5EF4-FFF2-40B4-BE49-F238E27FC236}">
                  <a16:creationId xmlns:a16="http://schemas.microsoft.com/office/drawing/2014/main" id="{FB4A9667-6A0B-43BA-AF8C-13EA3BC91D11}"/>
                </a:ext>
              </a:extLst>
            </p:cNvPr>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316;p64">
              <a:extLst>
                <a:ext uri="{FF2B5EF4-FFF2-40B4-BE49-F238E27FC236}">
                  <a16:creationId xmlns:a16="http://schemas.microsoft.com/office/drawing/2014/main" id="{1DC20C38-A678-4851-AB51-3E95B145F108}"/>
                </a:ext>
              </a:extLst>
            </p:cNvPr>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317;p64">
              <a:extLst>
                <a:ext uri="{FF2B5EF4-FFF2-40B4-BE49-F238E27FC236}">
                  <a16:creationId xmlns:a16="http://schemas.microsoft.com/office/drawing/2014/main" id="{F0F32CFF-BC17-4032-A36F-877B59114F24}"/>
                </a:ext>
              </a:extLst>
            </p:cNvPr>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318;p64">
              <a:extLst>
                <a:ext uri="{FF2B5EF4-FFF2-40B4-BE49-F238E27FC236}">
                  <a16:creationId xmlns:a16="http://schemas.microsoft.com/office/drawing/2014/main" id="{59C3C01F-9267-40D3-B080-4E86509B8C99}"/>
                </a:ext>
              </a:extLst>
            </p:cNvPr>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3599;p64">
            <a:extLst>
              <a:ext uri="{FF2B5EF4-FFF2-40B4-BE49-F238E27FC236}">
                <a16:creationId xmlns:a16="http://schemas.microsoft.com/office/drawing/2014/main" id="{D8760ECF-7664-40EB-9417-6628D81C6639}"/>
              </a:ext>
            </a:extLst>
          </p:cNvPr>
          <p:cNvSpPr/>
          <p:nvPr/>
        </p:nvSpPr>
        <p:spPr>
          <a:xfrm>
            <a:off x="4923387" y="2765317"/>
            <a:ext cx="463744" cy="394669"/>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140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292894" y="1063525"/>
            <a:ext cx="5800725" cy="3786900"/>
          </a:xfrm>
          <a:prstGeom prst="rect">
            <a:avLst/>
          </a:prstGeom>
        </p:spPr>
        <p:txBody>
          <a:bodyPr spcFirstLastPara="1" wrap="square" lIns="91425" tIns="91425" rIns="91425" bIns="91425" anchor="t" anchorCtr="0">
            <a:noAutofit/>
          </a:bodyPr>
          <a:lstStyle/>
          <a:p>
            <a:pPr marL="0" indent="0">
              <a:buNone/>
            </a:pPr>
            <a:r>
              <a:rPr lang="es-MX" dirty="0"/>
              <a:t>Análisis de datos de </a:t>
            </a:r>
            <a:r>
              <a:rPr lang="es-MX" dirty="0">
                <a:solidFill>
                  <a:schemeClr val="accent2"/>
                </a:solidFill>
                <a:uFill>
                  <a:noFill/>
                </a:uFill>
                <a:latin typeface="Maven Pro SemiBold"/>
              </a:rPr>
              <a:t>jugadores de la NBA</a:t>
            </a:r>
          </a:p>
          <a:p>
            <a:pPr marL="0" lvl="0" indent="0" algn="l" rtl="0">
              <a:lnSpc>
                <a:spcPct val="100000"/>
              </a:lnSpc>
              <a:spcBef>
                <a:spcPts val="0"/>
              </a:spcBef>
              <a:spcAft>
                <a:spcPts val="0"/>
              </a:spcAft>
              <a:buNone/>
            </a:pPr>
            <a:endParaRPr dirty="0"/>
          </a:p>
          <a:p>
            <a:pPr algn="l"/>
            <a:r>
              <a:rPr lang="es-MX" dirty="0"/>
              <a:t>Este proyecto se enfoca en el análisis de </a:t>
            </a:r>
            <a:r>
              <a:rPr lang="es-MX" dirty="0">
                <a:solidFill>
                  <a:schemeClr val="accent2"/>
                </a:solidFill>
                <a:uFill>
                  <a:noFill/>
                </a:uFill>
                <a:latin typeface="Maven Pro SemiBold"/>
              </a:rPr>
              <a:t>estadísticas individuales</a:t>
            </a:r>
            <a:r>
              <a:rPr lang="es-MX" dirty="0"/>
              <a:t> de jugadores de la NBA, un conjunto de datos de gran relevancia en el ámbito comercial de la liga. Los datos proporcionan oportunidades valiosas para analizar el rendimiento de jugadores y equipos, así como realizar comparaciones y seguir tendencias durante los partidos, lo que facilita la </a:t>
            </a:r>
            <a:r>
              <a:rPr lang="es-MX" dirty="0">
                <a:solidFill>
                  <a:schemeClr val="accent2"/>
                </a:solidFill>
                <a:uFill>
                  <a:noFill/>
                </a:uFill>
                <a:latin typeface="Maven Pro SemiBold"/>
              </a:rPr>
              <a:t>toma de decisiones</a:t>
            </a:r>
            <a:r>
              <a:rPr lang="es-MX" dirty="0"/>
              <a:t> estratégicas según la necesidad.</a:t>
            </a:r>
          </a:p>
          <a:p>
            <a:pPr algn="l"/>
            <a:endParaRPr lang="es-MX" dirty="0">
              <a:solidFill>
                <a:srgbClr val="D1D5DB"/>
              </a:solidFill>
              <a:latin typeface="Söhne"/>
            </a:endParaRPr>
          </a:p>
          <a:p>
            <a:r>
              <a:rPr lang="es-MX" dirty="0"/>
              <a:t>El análisis está dirigido a </a:t>
            </a:r>
            <a:r>
              <a:rPr lang="es-MX" dirty="0">
                <a:solidFill>
                  <a:schemeClr val="accent2"/>
                </a:solidFill>
                <a:uFill>
                  <a:noFill/>
                </a:uFill>
                <a:latin typeface="Maven Pro SemiBold"/>
              </a:rPr>
              <a:t>entrenadores, ejecutivos y fanáticos</a:t>
            </a:r>
            <a:r>
              <a:rPr lang="es-MX" dirty="0"/>
              <a:t> apasionados del baloncesto, brindándoles información esencial sobre el rendimiento de los jugadores para tomar decisiones informadas en </a:t>
            </a:r>
            <a:r>
              <a:rPr lang="es-MX" dirty="0">
                <a:solidFill>
                  <a:schemeClr val="accent2"/>
                </a:solidFill>
                <a:uFill>
                  <a:noFill/>
                </a:uFill>
                <a:latin typeface="Maven Pro SemiBold"/>
              </a:rPr>
              <a:t>formación de alineaciones, cambios tácticos y evaluación del impacto</a:t>
            </a:r>
            <a:r>
              <a:rPr lang="es-MX" dirty="0"/>
              <a:t> de los jugadores en diferentes situaciones de juego. Por otro lado los fanáticos del baloncesto aumentarán su </a:t>
            </a:r>
            <a:r>
              <a:rPr lang="es-MX" dirty="0">
                <a:solidFill>
                  <a:schemeClr val="accent2"/>
                </a:solidFill>
                <a:uFill>
                  <a:noFill/>
                </a:uFill>
                <a:latin typeface="Maven Pro SemiBold"/>
              </a:rPr>
              <a:t>comprensión del juego </a:t>
            </a:r>
            <a:r>
              <a:rPr lang="es-MX" dirty="0"/>
              <a:t>con un análisis detallado de jugadores destacados de la NBA. Esto les dará una mejor </a:t>
            </a:r>
            <a:r>
              <a:rPr lang="es-MX" dirty="0">
                <a:solidFill>
                  <a:schemeClr val="accent2"/>
                </a:solidFill>
                <a:uFill>
                  <a:noFill/>
                </a:uFill>
                <a:latin typeface="Maven Pro SemiBold"/>
              </a:rPr>
              <a:t>apreciación del rendimiento</a:t>
            </a:r>
            <a:r>
              <a:rPr lang="es-MX" dirty="0"/>
              <a:t> de sus jugadores favoritos y les permitirá participar en discusiones y debates sobre baloncesto con mayor contexto.</a:t>
            </a:r>
          </a:p>
          <a:p>
            <a:pPr algn="l"/>
            <a:endParaRPr lang="es-MX" dirty="0"/>
          </a:p>
          <a:p>
            <a:pPr algn="l"/>
            <a:endParaRPr lang="es-MX" dirty="0"/>
          </a:p>
        </p:txBody>
      </p:sp>
      <p:sp>
        <p:nvSpPr>
          <p:cNvPr id="466" name="Google Shape;466;p2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CONTEXTO Y AUDIENCIA</a:t>
            </a:r>
            <a:endParaRPr dirty="0"/>
          </a:p>
        </p:txBody>
      </p:sp>
      <p:pic>
        <p:nvPicPr>
          <p:cNvPr id="3" name="Imagen 2">
            <a:extLst>
              <a:ext uri="{FF2B5EF4-FFF2-40B4-BE49-F238E27FC236}">
                <a16:creationId xmlns:a16="http://schemas.microsoft.com/office/drawing/2014/main" id="{1B7EC0F7-5FB8-47F9-8CA5-3EBBA440298A}"/>
              </a:ext>
            </a:extLst>
          </p:cNvPr>
          <p:cNvPicPr>
            <a:picLocks noChangeAspect="1"/>
          </p:cNvPicPr>
          <p:nvPr/>
        </p:nvPicPr>
        <p:blipFill>
          <a:blip r:embed="rId3"/>
          <a:stretch>
            <a:fillRect/>
          </a:stretch>
        </p:blipFill>
        <p:spPr>
          <a:xfrm>
            <a:off x="6252227" y="0"/>
            <a:ext cx="2891773" cy="5143500"/>
          </a:xfrm>
          <a:prstGeom prst="rect">
            <a:avLst/>
          </a:prstGeom>
        </p:spPr>
      </p:pic>
    </p:spTree>
    <p:extLst>
      <p:ext uri="{BB962C8B-B14F-4D97-AF65-F5344CB8AC3E}">
        <p14:creationId xmlns:p14="http://schemas.microsoft.com/office/powerpoint/2010/main" val="376560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42"/>
          <p:cNvSpPr txBox="1">
            <a:spLocks noGrp="1"/>
          </p:cNvSpPr>
          <p:nvPr>
            <p:ph type="ctrTitle" idx="6"/>
          </p:nvPr>
        </p:nvSpPr>
        <p:spPr>
          <a:xfrm>
            <a:off x="618825" y="411675"/>
            <a:ext cx="683102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HIPOTESIS Y PREGUNTAS DE INTERES</a:t>
            </a:r>
            <a:endParaRPr dirty="0"/>
          </a:p>
        </p:txBody>
      </p:sp>
      <p:sp>
        <p:nvSpPr>
          <p:cNvPr id="1165" name="Google Shape;1165;p42"/>
          <p:cNvSpPr txBox="1">
            <a:spLocks noGrp="1"/>
          </p:cNvSpPr>
          <p:nvPr>
            <p:ph type="ctrTitle" idx="2"/>
          </p:nvPr>
        </p:nvSpPr>
        <p:spPr>
          <a:xfrm>
            <a:off x="3628263" y="23022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—ALISIA FLORES</a:t>
            </a:r>
            <a:endParaRPr dirty="0"/>
          </a:p>
        </p:txBody>
      </p:sp>
      <p:sp>
        <p:nvSpPr>
          <p:cNvPr id="1166" name="Google Shape;1166;p42"/>
          <p:cNvSpPr txBox="1">
            <a:spLocks noGrp="1"/>
          </p:cNvSpPr>
          <p:nvPr>
            <p:ph type="ctrTitle"/>
          </p:nvPr>
        </p:nvSpPr>
        <p:spPr>
          <a:xfrm>
            <a:off x="892925" y="23022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—HENRIQUE MORA</a:t>
            </a:r>
            <a:endParaRPr dirty="0"/>
          </a:p>
        </p:txBody>
      </p:sp>
      <p:sp>
        <p:nvSpPr>
          <p:cNvPr id="1167" name="Google Shape;1167;p42"/>
          <p:cNvSpPr txBox="1">
            <a:spLocks noGrp="1"/>
          </p:cNvSpPr>
          <p:nvPr>
            <p:ph type="subTitle" idx="1"/>
          </p:nvPr>
        </p:nvSpPr>
        <p:spPr>
          <a:xfrm>
            <a:off x="418047" y="1516919"/>
            <a:ext cx="2804368"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s-MX" dirty="0"/>
              <a:t>Los jugadores con más robos cometen menos faltas en comparación con aquellos con más bloqueos.</a:t>
            </a:r>
            <a:r>
              <a:rPr lang="en" dirty="0"/>
              <a:t>”</a:t>
            </a:r>
            <a:endParaRPr dirty="0"/>
          </a:p>
        </p:txBody>
      </p:sp>
      <p:sp>
        <p:nvSpPr>
          <p:cNvPr id="1168" name="Google Shape;1168;p42"/>
          <p:cNvSpPr txBox="1">
            <a:spLocks noGrp="1"/>
          </p:cNvSpPr>
          <p:nvPr>
            <p:ph type="subTitle" idx="3"/>
          </p:nvPr>
        </p:nvSpPr>
        <p:spPr>
          <a:xfrm>
            <a:off x="3255599" y="1519970"/>
            <a:ext cx="2614613" cy="824100"/>
          </a:xfrm>
          <a:prstGeom prst="rect">
            <a:avLst/>
          </a:prstGeom>
        </p:spPr>
        <p:txBody>
          <a:bodyPr spcFirstLastPara="1" wrap="square" lIns="91425" tIns="91425" rIns="91425" bIns="91425" anchor="t" anchorCtr="0">
            <a:noAutofit/>
          </a:bodyPr>
          <a:lstStyle/>
          <a:p>
            <a:pPr marL="0" indent="0"/>
            <a:r>
              <a:rPr lang="en" dirty="0"/>
              <a:t>“¿</a:t>
            </a:r>
            <a:r>
              <a:rPr lang="es-MX" dirty="0"/>
              <a:t>Los equipos con una mayor inversión en la facturación de sus jugadores obtienen más puntos de anotación?.</a:t>
            </a:r>
            <a:r>
              <a:rPr lang="en" dirty="0"/>
              <a:t>”</a:t>
            </a:r>
            <a:endParaRPr dirty="0"/>
          </a:p>
        </p:txBody>
      </p:sp>
      <p:sp>
        <p:nvSpPr>
          <p:cNvPr id="1169" name="Google Shape;1169;p42"/>
          <p:cNvSpPr txBox="1">
            <a:spLocks noGrp="1"/>
          </p:cNvSpPr>
          <p:nvPr>
            <p:ph type="ctrTitle" idx="4"/>
          </p:nvPr>
        </p:nvSpPr>
        <p:spPr>
          <a:xfrm>
            <a:off x="6371224" y="23022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—BRIAN DIAZ</a:t>
            </a:r>
            <a:endParaRPr dirty="0"/>
          </a:p>
        </p:txBody>
      </p:sp>
      <p:sp>
        <p:nvSpPr>
          <p:cNvPr id="1170" name="Google Shape;1170;p42"/>
          <p:cNvSpPr txBox="1">
            <a:spLocks noGrp="1"/>
          </p:cNvSpPr>
          <p:nvPr>
            <p:ph type="subTitle" idx="5"/>
          </p:nvPr>
        </p:nvSpPr>
        <p:spPr>
          <a:xfrm>
            <a:off x="6032009" y="1636714"/>
            <a:ext cx="2614613" cy="824100"/>
          </a:xfrm>
          <a:prstGeom prst="rect">
            <a:avLst/>
          </a:prstGeom>
        </p:spPr>
        <p:txBody>
          <a:bodyPr spcFirstLastPara="1" wrap="square" lIns="91425" tIns="91425" rIns="91425" bIns="91425" anchor="t" anchorCtr="0">
            <a:noAutofit/>
          </a:bodyPr>
          <a:lstStyle/>
          <a:p>
            <a:pPr marL="0" indent="0"/>
            <a:r>
              <a:rPr lang="en" dirty="0"/>
              <a:t>“</a:t>
            </a:r>
            <a:r>
              <a:rPr lang="es-MX" dirty="0"/>
              <a:t>¿Cual es la distribución de puntos por minutos jugados de los jugadores de la NBA?</a:t>
            </a:r>
          </a:p>
          <a:p>
            <a:pPr marL="0" lvl="0" indent="0" algn="ctr" rtl="0">
              <a:spcBef>
                <a:spcPts val="0"/>
              </a:spcBef>
              <a:spcAft>
                <a:spcPts val="0"/>
              </a:spcAft>
              <a:buNone/>
            </a:pPr>
            <a:r>
              <a:rPr lang="en" dirty="0"/>
              <a:t>”</a:t>
            </a:r>
            <a:endParaRPr dirty="0"/>
          </a:p>
        </p:txBody>
      </p:sp>
      <p:sp>
        <p:nvSpPr>
          <p:cNvPr id="1171" name="Google Shape;1171;p42"/>
          <p:cNvSpPr txBox="1">
            <a:spLocks noGrp="1"/>
          </p:cNvSpPr>
          <p:nvPr>
            <p:ph type="ctrTitle" idx="7"/>
          </p:nvPr>
        </p:nvSpPr>
        <p:spPr>
          <a:xfrm>
            <a:off x="892925" y="41348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—WILLY BEVAVIDEZ</a:t>
            </a:r>
            <a:endParaRPr dirty="0"/>
          </a:p>
        </p:txBody>
      </p:sp>
      <p:sp>
        <p:nvSpPr>
          <p:cNvPr id="1172" name="Google Shape;1172;p42"/>
          <p:cNvSpPr txBox="1">
            <a:spLocks noGrp="1"/>
          </p:cNvSpPr>
          <p:nvPr>
            <p:ph type="subTitle" idx="8"/>
          </p:nvPr>
        </p:nvSpPr>
        <p:spPr>
          <a:xfrm>
            <a:off x="733325" y="3479251"/>
            <a:ext cx="220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s-CL" dirty="0"/>
              <a:t>Cual</a:t>
            </a:r>
            <a:r>
              <a:rPr lang="en" dirty="0"/>
              <a:t> es el jugador con mayor facturación?”</a:t>
            </a:r>
            <a:endParaRPr dirty="0"/>
          </a:p>
        </p:txBody>
      </p:sp>
      <p:sp>
        <p:nvSpPr>
          <p:cNvPr id="1173" name="Google Shape;1173;p42"/>
          <p:cNvSpPr txBox="1">
            <a:spLocks noGrp="1"/>
          </p:cNvSpPr>
          <p:nvPr>
            <p:ph type="ctrTitle" idx="9"/>
          </p:nvPr>
        </p:nvSpPr>
        <p:spPr>
          <a:xfrm>
            <a:off x="3628263" y="41348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—LUCIA PÉREZ</a:t>
            </a:r>
            <a:endParaRPr dirty="0"/>
          </a:p>
        </p:txBody>
      </p:sp>
      <p:sp>
        <p:nvSpPr>
          <p:cNvPr id="1174" name="Google Shape;1174;p42"/>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“¿Cual es la distribución de edad de los jugadores de la NBA?”</a:t>
            </a:r>
            <a:endParaRPr dirty="0"/>
          </a:p>
        </p:txBody>
      </p:sp>
      <p:sp>
        <p:nvSpPr>
          <p:cNvPr id="1175" name="Google Shape;1175;p42"/>
          <p:cNvSpPr txBox="1">
            <a:spLocks noGrp="1"/>
          </p:cNvSpPr>
          <p:nvPr>
            <p:ph type="ctrTitle" idx="14"/>
          </p:nvPr>
        </p:nvSpPr>
        <p:spPr>
          <a:xfrm>
            <a:off x="6371224" y="4134800"/>
            <a:ext cx="1881300" cy="4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—ROSA FUENTES</a:t>
            </a:r>
            <a:endParaRPr dirty="0"/>
          </a:p>
        </p:txBody>
      </p:sp>
      <p:sp>
        <p:nvSpPr>
          <p:cNvPr id="1176" name="Google Shape;1176;p42"/>
          <p:cNvSpPr txBox="1">
            <a:spLocks noGrp="1"/>
          </p:cNvSpPr>
          <p:nvPr>
            <p:ph type="subTitle" idx="15"/>
          </p:nvPr>
        </p:nvSpPr>
        <p:spPr>
          <a:xfrm>
            <a:off x="6176524" y="3479251"/>
            <a:ext cx="22707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“¿Quien ha jugado mayor cantidad de minutos?”</a:t>
            </a:r>
            <a:endParaRPr dirty="0"/>
          </a:p>
        </p:txBody>
      </p:sp>
      <p:sp>
        <p:nvSpPr>
          <p:cNvPr id="1177" name="Google Shape;1177;p42"/>
          <p:cNvSpPr/>
          <p:nvPr/>
        </p:nvSpPr>
        <p:spPr>
          <a:xfrm>
            <a:off x="1625825" y="3005284"/>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2"/>
          <p:cNvSpPr/>
          <p:nvPr/>
        </p:nvSpPr>
        <p:spPr>
          <a:xfrm>
            <a:off x="4361163" y="3005284"/>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2"/>
          <p:cNvSpPr/>
          <p:nvPr/>
        </p:nvSpPr>
        <p:spPr>
          <a:xfrm>
            <a:off x="7104124" y="3005284"/>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2"/>
          <p:cNvSpPr/>
          <p:nvPr/>
        </p:nvSpPr>
        <p:spPr>
          <a:xfrm>
            <a:off x="1625825" y="1163242"/>
            <a:ext cx="415500" cy="41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2"/>
          <p:cNvSpPr/>
          <p:nvPr/>
        </p:nvSpPr>
        <p:spPr>
          <a:xfrm>
            <a:off x="4361163" y="1163242"/>
            <a:ext cx="415500" cy="41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2"/>
          <p:cNvSpPr/>
          <p:nvPr/>
        </p:nvSpPr>
        <p:spPr>
          <a:xfrm>
            <a:off x="7104124" y="1163242"/>
            <a:ext cx="415500" cy="41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3" name="Google Shape;1183;p42"/>
          <p:cNvCxnSpPr>
            <a:stCxn id="1180" idx="3"/>
            <a:endCxn id="1178" idx="1"/>
          </p:cNvCxnSpPr>
          <p:nvPr/>
        </p:nvCxnSpPr>
        <p:spPr>
          <a:xfrm>
            <a:off x="2041325" y="1370992"/>
            <a:ext cx="2319900" cy="1842000"/>
          </a:xfrm>
          <a:prstGeom prst="bentConnector3">
            <a:avLst>
              <a:gd name="adj1" fmla="val 49999"/>
            </a:avLst>
          </a:prstGeom>
          <a:noFill/>
          <a:ln w="9525" cap="flat" cmpd="sng">
            <a:solidFill>
              <a:schemeClr val="lt2"/>
            </a:solidFill>
            <a:prstDash val="solid"/>
            <a:round/>
            <a:headEnd type="none" w="med" len="med"/>
            <a:tailEnd type="none" w="med" len="med"/>
          </a:ln>
        </p:spPr>
      </p:cxnSp>
      <p:cxnSp>
        <p:nvCxnSpPr>
          <p:cNvPr id="1184" name="Google Shape;1184;p42"/>
          <p:cNvCxnSpPr>
            <a:stCxn id="1178" idx="3"/>
            <a:endCxn id="1182" idx="1"/>
          </p:cNvCxnSpPr>
          <p:nvPr/>
        </p:nvCxnSpPr>
        <p:spPr>
          <a:xfrm rot="10800000" flipH="1">
            <a:off x="4776663" y="1371034"/>
            <a:ext cx="2327400" cy="1842000"/>
          </a:xfrm>
          <a:prstGeom prst="bentConnector3">
            <a:avLst>
              <a:gd name="adj1" fmla="val 50001"/>
            </a:avLst>
          </a:prstGeom>
          <a:noFill/>
          <a:ln w="9525" cap="flat" cmpd="sng">
            <a:solidFill>
              <a:schemeClr val="lt2"/>
            </a:solidFill>
            <a:prstDash val="solid"/>
            <a:round/>
            <a:headEnd type="none" w="med" len="med"/>
            <a:tailEnd type="none" w="med" len="med"/>
          </a:ln>
        </p:spPr>
      </p:cxnSp>
      <p:grpSp>
        <p:nvGrpSpPr>
          <p:cNvPr id="1185" name="Google Shape;1185;p42"/>
          <p:cNvGrpSpPr/>
          <p:nvPr/>
        </p:nvGrpSpPr>
        <p:grpSpPr>
          <a:xfrm>
            <a:off x="4436544" y="3036686"/>
            <a:ext cx="264813" cy="352693"/>
            <a:chOff x="6703732" y="3346936"/>
            <a:chExt cx="264813" cy="352693"/>
          </a:xfrm>
        </p:grpSpPr>
        <p:sp>
          <p:nvSpPr>
            <p:cNvPr id="1186" name="Google Shape;1186;p42"/>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2"/>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2"/>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2"/>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2"/>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2"/>
          <p:cNvGrpSpPr/>
          <p:nvPr/>
        </p:nvGrpSpPr>
        <p:grpSpPr>
          <a:xfrm>
            <a:off x="1697949" y="3039620"/>
            <a:ext cx="271244" cy="346801"/>
            <a:chOff x="4899999" y="2882095"/>
            <a:chExt cx="271244" cy="346801"/>
          </a:xfrm>
        </p:grpSpPr>
        <p:sp>
          <p:nvSpPr>
            <p:cNvPr id="1192" name="Google Shape;1192;p42"/>
            <p:cNvSpPr/>
            <p:nvPr/>
          </p:nvSpPr>
          <p:spPr>
            <a:xfrm>
              <a:off x="4899999" y="2882095"/>
              <a:ext cx="271244" cy="346801"/>
            </a:xfrm>
            <a:custGeom>
              <a:avLst/>
              <a:gdLst/>
              <a:ahLst/>
              <a:cxnLst/>
              <a:rect l="l" t="t" r="r" b="b"/>
              <a:pathLst>
                <a:path w="8562" h="10947" extrusionOk="0">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2"/>
            <p:cNvSpPr/>
            <p:nvPr/>
          </p:nvSpPr>
          <p:spPr>
            <a:xfrm>
              <a:off x="5090491" y="3141364"/>
              <a:ext cx="10581" cy="86391"/>
            </a:xfrm>
            <a:custGeom>
              <a:avLst/>
              <a:gdLst/>
              <a:ahLst/>
              <a:cxnLst/>
              <a:rect l="l" t="t" r="r" b="b"/>
              <a:pathLst>
                <a:path w="334" h="2727" extrusionOk="0">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2"/>
            <p:cNvSpPr/>
            <p:nvPr/>
          </p:nvSpPr>
          <p:spPr>
            <a:xfrm>
              <a:off x="5031281" y="3152294"/>
              <a:ext cx="10201" cy="10613"/>
            </a:xfrm>
            <a:custGeom>
              <a:avLst/>
              <a:gdLst/>
              <a:ahLst/>
              <a:cxnLst/>
              <a:rect l="l" t="t" r="r" b="b"/>
              <a:pathLst>
                <a:path w="322" h="335" extrusionOk="0">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2"/>
            <p:cNvSpPr/>
            <p:nvPr/>
          </p:nvSpPr>
          <p:spPr>
            <a:xfrm>
              <a:off x="5031281" y="3217555"/>
              <a:ext cx="10201" cy="10201"/>
            </a:xfrm>
            <a:custGeom>
              <a:avLst/>
              <a:gdLst/>
              <a:ahLst/>
              <a:cxnLst/>
              <a:rect l="l" t="t" r="r" b="b"/>
              <a:pathLst>
                <a:path w="322" h="322" extrusionOk="0">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2"/>
            <p:cNvSpPr/>
            <p:nvPr/>
          </p:nvSpPr>
          <p:spPr>
            <a:xfrm>
              <a:off x="5031281" y="3184734"/>
              <a:ext cx="10201" cy="10613"/>
            </a:xfrm>
            <a:custGeom>
              <a:avLst/>
              <a:gdLst/>
              <a:ahLst/>
              <a:cxnLst/>
              <a:rect l="l" t="t" r="r" b="b"/>
              <a:pathLst>
                <a:path w="322" h="335" extrusionOk="0">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2"/>
            <p:cNvSpPr/>
            <p:nvPr/>
          </p:nvSpPr>
          <p:spPr>
            <a:xfrm>
              <a:off x="4998841" y="2995763"/>
              <a:ext cx="10201" cy="15492"/>
            </a:xfrm>
            <a:custGeom>
              <a:avLst/>
              <a:gdLst/>
              <a:ahLst/>
              <a:cxnLst/>
              <a:rect l="l" t="t" r="r" b="b"/>
              <a:pathLst>
                <a:path w="322" h="489" extrusionOk="0">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5063721" y="2995763"/>
              <a:ext cx="10201" cy="15492"/>
            </a:xfrm>
            <a:custGeom>
              <a:avLst/>
              <a:gdLst/>
              <a:ahLst/>
              <a:cxnLst/>
              <a:rect l="l" t="t" r="r" b="b"/>
              <a:pathLst>
                <a:path w="322" h="489" extrusionOk="0">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4993550"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5058051" y="2979163"/>
              <a:ext cx="21162" cy="10613"/>
            </a:xfrm>
            <a:custGeom>
              <a:avLst/>
              <a:gdLst/>
              <a:ahLst/>
              <a:cxnLst/>
              <a:rect l="l" t="t" r="r" b="b"/>
              <a:pathLst>
                <a:path w="668" h="335" extrusionOk="0">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5007141" y="3025574"/>
              <a:ext cx="58481" cy="32092"/>
            </a:xfrm>
            <a:custGeom>
              <a:avLst/>
              <a:gdLst/>
              <a:ahLst/>
              <a:cxnLst/>
              <a:rect l="l" t="t" r="r" b="b"/>
              <a:pathLst>
                <a:path w="1846" h="1013" extrusionOk="0">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2"/>
          <p:cNvGrpSpPr/>
          <p:nvPr/>
        </p:nvGrpSpPr>
        <p:grpSpPr>
          <a:xfrm>
            <a:off x="1707236" y="1198029"/>
            <a:ext cx="260283" cy="345914"/>
            <a:chOff x="8055961" y="2881842"/>
            <a:chExt cx="260283" cy="345914"/>
          </a:xfrm>
        </p:grpSpPr>
        <p:sp>
          <p:nvSpPr>
            <p:cNvPr id="1203" name="Google Shape;1203;p42"/>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42"/>
          <p:cNvGrpSpPr/>
          <p:nvPr/>
        </p:nvGrpSpPr>
        <p:grpSpPr>
          <a:xfrm>
            <a:off x="7177875" y="1192351"/>
            <a:ext cx="279513" cy="357255"/>
            <a:chOff x="4897750" y="2415639"/>
            <a:chExt cx="279513" cy="357255"/>
          </a:xfrm>
        </p:grpSpPr>
        <p:sp>
          <p:nvSpPr>
            <p:cNvPr id="1208" name="Google Shape;1208;p42"/>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2"/>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2"/>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2"/>
          <p:cNvGrpSpPr/>
          <p:nvPr/>
        </p:nvGrpSpPr>
        <p:grpSpPr>
          <a:xfrm>
            <a:off x="7185420" y="3036299"/>
            <a:ext cx="264433" cy="353454"/>
            <a:chOff x="8054820" y="2416399"/>
            <a:chExt cx="264433" cy="353454"/>
          </a:xfrm>
        </p:grpSpPr>
        <p:sp>
          <p:nvSpPr>
            <p:cNvPr id="1217" name="Google Shape;1217;p42"/>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42"/>
          <p:cNvGrpSpPr/>
          <p:nvPr/>
        </p:nvGrpSpPr>
        <p:grpSpPr>
          <a:xfrm>
            <a:off x="4435014" y="1193126"/>
            <a:ext cx="267854" cy="355735"/>
            <a:chOff x="4903389" y="1500214"/>
            <a:chExt cx="267854" cy="355735"/>
          </a:xfrm>
        </p:grpSpPr>
        <p:sp>
          <p:nvSpPr>
            <p:cNvPr id="1224" name="Google Shape;1224;p42"/>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14703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4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INFORMACIÓN DE LOS DATOS</a:t>
            </a:r>
            <a:endParaRPr dirty="0"/>
          </a:p>
        </p:txBody>
      </p:sp>
      <p:sp>
        <p:nvSpPr>
          <p:cNvPr id="1329" name="Google Shape;1329;p46"/>
          <p:cNvSpPr txBox="1">
            <a:spLocks noGrp="1"/>
          </p:cNvSpPr>
          <p:nvPr>
            <p:ph type="body" idx="1"/>
          </p:nvPr>
        </p:nvSpPr>
        <p:spPr>
          <a:xfrm>
            <a:off x="775096" y="3836041"/>
            <a:ext cx="7593807" cy="129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dirty="0"/>
              <a:t>El dataset seleccionado es un archivo csv originalmente de Kaggle y es consumido con tecnologias como Google Colab, GitHub, Python y sus distintas librerias de analisis de datos y generación de graficos. </a:t>
            </a:r>
          </a:p>
          <a:p>
            <a:pPr marL="0" lvl="0" indent="0" algn="ctr" rtl="0">
              <a:lnSpc>
                <a:spcPct val="100000"/>
              </a:lnSpc>
              <a:spcBef>
                <a:spcPts val="0"/>
              </a:spcBef>
              <a:spcAft>
                <a:spcPts val="0"/>
              </a:spcAft>
              <a:buNone/>
            </a:pPr>
            <a:endParaRPr lang="en" sz="1200" dirty="0"/>
          </a:p>
          <a:p>
            <a:pPr marL="0" lvl="0" indent="0" algn="ctr" rtl="0">
              <a:lnSpc>
                <a:spcPct val="100000"/>
              </a:lnSpc>
              <a:spcBef>
                <a:spcPts val="0"/>
              </a:spcBef>
              <a:spcAft>
                <a:spcPts val="0"/>
              </a:spcAft>
              <a:buNone/>
            </a:pPr>
            <a:r>
              <a:rPr lang="en" sz="1200" dirty="0"/>
              <a:t>Este dataset posee 1660 filas con valores unicos y 26 columnas con datos tales como Edad, Anotaciones, Equipo, Faltas, Asistencias, Robo, Facturación entre otras. En su mayoria compuesto por datos con formatos object, float64 e int64 los cuales son transformados para efectos de manipulación.  </a:t>
            </a:r>
            <a:endParaRPr sz="1200" dirty="0"/>
          </a:p>
        </p:txBody>
      </p:sp>
      <p:grpSp>
        <p:nvGrpSpPr>
          <p:cNvPr id="1330" name="Google Shape;1330;p46"/>
          <p:cNvGrpSpPr/>
          <p:nvPr/>
        </p:nvGrpSpPr>
        <p:grpSpPr>
          <a:xfrm>
            <a:off x="2865643" y="1274393"/>
            <a:ext cx="3079859" cy="2420090"/>
            <a:chOff x="1153225" y="1597649"/>
            <a:chExt cx="3842140" cy="3019074"/>
          </a:xfrm>
        </p:grpSpPr>
        <p:grpSp>
          <p:nvGrpSpPr>
            <p:cNvPr id="1331" name="Google Shape;1331;p46"/>
            <p:cNvGrpSpPr/>
            <p:nvPr/>
          </p:nvGrpSpPr>
          <p:grpSpPr>
            <a:xfrm>
              <a:off x="1153225" y="1597649"/>
              <a:ext cx="3842140" cy="3019074"/>
              <a:chOff x="238125" y="1676700"/>
              <a:chExt cx="2045650" cy="1779275"/>
            </a:xfrm>
          </p:grpSpPr>
          <p:sp>
            <p:nvSpPr>
              <p:cNvPr id="1332" name="Google Shape;1332;p46"/>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46"/>
            <p:cNvSpPr/>
            <p:nvPr/>
          </p:nvSpPr>
          <p:spPr>
            <a:xfrm>
              <a:off x="3014150" y="4032725"/>
              <a:ext cx="120300" cy="120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083689" y="1274479"/>
            <a:ext cx="1822104" cy="2420224"/>
            <a:chOff x="3580725" y="2020075"/>
            <a:chExt cx="1344925" cy="1786275"/>
          </a:xfrm>
        </p:grpSpPr>
        <p:sp>
          <p:nvSpPr>
            <p:cNvPr id="1342" name="Google Shape;1342;p46"/>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a:off x="4237099"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1238112" y="1274594"/>
            <a:ext cx="1323876" cy="2420329"/>
            <a:chOff x="6417224" y="2247097"/>
            <a:chExt cx="951950" cy="1740368"/>
          </a:xfrm>
        </p:grpSpPr>
        <p:sp>
          <p:nvSpPr>
            <p:cNvPr id="1349" name="Google Shape;1349;p46"/>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6785429"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Imagen 30">
            <a:extLst>
              <a:ext uri="{FF2B5EF4-FFF2-40B4-BE49-F238E27FC236}">
                <a16:creationId xmlns:a16="http://schemas.microsoft.com/office/drawing/2014/main" id="{33690844-0223-422D-9FFB-9A39AA485132}"/>
              </a:ext>
            </a:extLst>
          </p:cNvPr>
          <p:cNvPicPr>
            <a:picLocks noChangeAspect="1"/>
          </p:cNvPicPr>
          <p:nvPr/>
        </p:nvPicPr>
        <p:blipFill>
          <a:blip r:embed="rId3"/>
          <a:stretch>
            <a:fillRect/>
          </a:stretch>
        </p:blipFill>
        <p:spPr>
          <a:xfrm>
            <a:off x="6196429" y="1401631"/>
            <a:ext cx="1580487" cy="2048018"/>
          </a:xfrm>
          <a:prstGeom prst="rect">
            <a:avLst/>
          </a:prstGeom>
        </p:spPr>
      </p:pic>
      <p:pic>
        <p:nvPicPr>
          <p:cNvPr id="3" name="Imagen 2">
            <a:extLst>
              <a:ext uri="{FF2B5EF4-FFF2-40B4-BE49-F238E27FC236}">
                <a16:creationId xmlns:a16="http://schemas.microsoft.com/office/drawing/2014/main" id="{AC47A1BD-8398-4A49-AF9D-B06B8C0D863B}"/>
              </a:ext>
            </a:extLst>
          </p:cNvPr>
          <p:cNvPicPr>
            <a:picLocks noChangeAspect="1"/>
          </p:cNvPicPr>
          <p:nvPr/>
        </p:nvPicPr>
        <p:blipFill>
          <a:blip r:embed="rId4"/>
          <a:stretch>
            <a:fillRect/>
          </a:stretch>
        </p:blipFill>
        <p:spPr>
          <a:xfrm>
            <a:off x="3027896" y="1389921"/>
            <a:ext cx="2754130" cy="1666480"/>
          </a:xfrm>
          <a:prstGeom prst="rect">
            <a:avLst/>
          </a:prstGeom>
        </p:spPr>
      </p:pic>
      <p:pic>
        <p:nvPicPr>
          <p:cNvPr id="5" name="Imagen 4">
            <a:extLst>
              <a:ext uri="{FF2B5EF4-FFF2-40B4-BE49-F238E27FC236}">
                <a16:creationId xmlns:a16="http://schemas.microsoft.com/office/drawing/2014/main" id="{13964E88-709E-493B-8C9D-D1A837BA0BC5}"/>
              </a:ext>
            </a:extLst>
          </p:cNvPr>
          <p:cNvPicPr>
            <a:picLocks noChangeAspect="1"/>
          </p:cNvPicPr>
          <p:nvPr/>
        </p:nvPicPr>
        <p:blipFill>
          <a:blip r:embed="rId5"/>
          <a:stretch>
            <a:fillRect/>
          </a:stretch>
        </p:blipFill>
        <p:spPr>
          <a:xfrm>
            <a:off x="1380897" y="2644780"/>
            <a:ext cx="1033901" cy="581570"/>
          </a:xfrm>
          <a:prstGeom prst="rect">
            <a:avLst/>
          </a:prstGeom>
        </p:spPr>
      </p:pic>
      <p:pic>
        <p:nvPicPr>
          <p:cNvPr id="11" name="Imagen 10">
            <a:extLst>
              <a:ext uri="{FF2B5EF4-FFF2-40B4-BE49-F238E27FC236}">
                <a16:creationId xmlns:a16="http://schemas.microsoft.com/office/drawing/2014/main" id="{59E922DA-2C77-4CF2-92CB-18FB9BBA99B1}"/>
              </a:ext>
            </a:extLst>
          </p:cNvPr>
          <p:cNvPicPr>
            <a:picLocks noChangeAspect="1"/>
          </p:cNvPicPr>
          <p:nvPr/>
        </p:nvPicPr>
        <p:blipFill>
          <a:blip r:embed="rId6"/>
          <a:stretch>
            <a:fillRect/>
          </a:stretch>
        </p:blipFill>
        <p:spPr>
          <a:xfrm>
            <a:off x="1665260" y="2156506"/>
            <a:ext cx="500941" cy="498991"/>
          </a:xfrm>
          <a:prstGeom prst="rect">
            <a:avLst/>
          </a:prstGeom>
        </p:spPr>
      </p:pic>
      <p:pic>
        <p:nvPicPr>
          <p:cNvPr id="13" name="Imagen 12">
            <a:extLst>
              <a:ext uri="{FF2B5EF4-FFF2-40B4-BE49-F238E27FC236}">
                <a16:creationId xmlns:a16="http://schemas.microsoft.com/office/drawing/2014/main" id="{9FF2E22C-032A-4774-827A-1D3E85AD1F29}"/>
              </a:ext>
            </a:extLst>
          </p:cNvPr>
          <p:cNvPicPr>
            <a:picLocks noChangeAspect="1"/>
          </p:cNvPicPr>
          <p:nvPr/>
        </p:nvPicPr>
        <p:blipFill>
          <a:blip r:embed="rId7"/>
          <a:stretch>
            <a:fillRect/>
          </a:stretch>
        </p:blipFill>
        <p:spPr>
          <a:xfrm>
            <a:off x="1307568" y="1399715"/>
            <a:ext cx="1216323" cy="7490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3"/>
          <p:cNvSpPr txBox="1">
            <a:spLocks noGrp="1"/>
          </p:cNvSpPr>
          <p:nvPr>
            <p:ph type="ctrTitle"/>
          </p:nvPr>
        </p:nvSpPr>
        <p:spPr>
          <a:xfrm>
            <a:off x="618825" y="411674"/>
            <a:ext cx="4727700" cy="10313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EDA ANALISIS EXPLORATORIO DE DATOS</a:t>
            </a:r>
            <a:endParaRPr dirty="0"/>
          </a:p>
        </p:txBody>
      </p:sp>
      <p:pic>
        <p:nvPicPr>
          <p:cNvPr id="700" name="Google Shape;700;p33" title="Gráfico">
            <a:hlinkClick r:id="rId3"/>
          </p:cNvPr>
          <p:cNvPicPr preferRelativeResize="0"/>
          <p:nvPr/>
        </p:nvPicPr>
        <p:blipFill rotWithShape="1">
          <a:blip r:embed="rId4">
            <a:alphaModFix/>
          </a:blip>
          <a:srcRect r="14850"/>
          <a:stretch/>
        </p:blipFill>
        <p:spPr>
          <a:xfrm>
            <a:off x="774900" y="1519750"/>
            <a:ext cx="3595623" cy="2662600"/>
          </a:xfrm>
          <a:prstGeom prst="rect">
            <a:avLst/>
          </a:prstGeom>
          <a:noFill/>
          <a:ln>
            <a:noFill/>
          </a:ln>
        </p:spPr>
      </p:pic>
      <p:sp>
        <p:nvSpPr>
          <p:cNvPr id="706" name="Google Shape;706;p33"/>
          <p:cNvSpPr txBox="1">
            <a:spLocks noGrp="1"/>
          </p:cNvSpPr>
          <p:nvPr>
            <p:ph type="ctrTitle" idx="4294967295"/>
          </p:nvPr>
        </p:nvSpPr>
        <p:spPr>
          <a:xfrm>
            <a:off x="5093494" y="1364457"/>
            <a:ext cx="3104156" cy="307895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br>
              <a:rPr lang="en" sz="1400" dirty="0"/>
            </a:br>
            <a:r>
              <a:rPr lang="en" sz="1600" dirty="0"/>
              <a:t>Al </a:t>
            </a:r>
            <a:r>
              <a:rPr lang="es-MX" sz="1600" dirty="0"/>
              <a:t>utilizar técnicas estadísticas y visuales es posible responder hipótesis, preguntas de interés, revelar patrones y conexiones ocultas en los datos. </a:t>
            </a:r>
            <a:br>
              <a:rPr lang="es-MX" sz="1600" dirty="0"/>
            </a:br>
            <a:br>
              <a:rPr lang="es-MX" sz="1600" dirty="0"/>
            </a:br>
            <a:r>
              <a:rPr lang="es-MX" sz="1600" dirty="0"/>
              <a:t>Esto facilita la comunicación y presentación de hallazgos lo cual es esencial para tomar decisiones informadas, fundamentar conclusiones y generar nuevos conocimientos.</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grpSp>
        <p:nvGrpSpPr>
          <p:cNvPr id="12" name="Google Shape;1068;p36">
            <a:extLst>
              <a:ext uri="{FF2B5EF4-FFF2-40B4-BE49-F238E27FC236}">
                <a16:creationId xmlns:a16="http://schemas.microsoft.com/office/drawing/2014/main" id="{54A8EDB9-D8E1-45FE-AD8D-ABDE57D93C91}"/>
              </a:ext>
            </a:extLst>
          </p:cNvPr>
          <p:cNvGrpSpPr/>
          <p:nvPr/>
        </p:nvGrpSpPr>
        <p:grpSpPr>
          <a:xfrm>
            <a:off x="0" y="2139400"/>
            <a:ext cx="4962900" cy="3012375"/>
            <a:chOff x="0" y="2139400"/>
            <a:chExt cx="4962900" cy="3012375"/>
          </a:xfrm>
        </p:grpSpPr>
        <p:sp>
          <p:nvSpPr>
            <p:cNvPr id="13" name="Google Shape;1069;p36">
              <a:extLst>
                <a:ext uri="{FF2B5EF4-FFF2-40B4-BE49-F238E27FC236}">
                  <a16:creationId xmlns:a16="http://schemas.microsoft.com/office/drawing/2014/main" id="{BC1B9514-B825-4E77-8A4B-328B70E212B2}"/>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0;p36">
              <a:extLst>
                <a:ext uri="{FF2B5EF4-FFF2-40B4-BE49-F238E27FC236}">
                  <a16:creationId xmlns:a16="http://schemas.microsoft.com/office/drawing/2014/main" id="{B4BD98BE-2077-46DA-87DE-5EB538CA5C2D}"/>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071;p36">
              <a:extLst>
                <a:ext uri="{FF2B5EF4-FFF2-40B4-BE49-F238E27FC236}">
                  <a16:creationId xmlns:a16="http://schemas.microsoft.com/office/drawing/2014/main" id="{8C259F8C-BB44-497F-8CEE-539B18C11E37}"/>
                </a:ext>
              </a:extLst>
            </p:cNvPr>
            <p:cNvGrpSpPr/>
            <p:nvPr/>
          </p:nvGrpSpPr>
          <p:grpSpPr>
            <a:xfrm>
              <a:off x="0" y="2139400"/>
              <a:ext cx="1351800" cy="1347375"/>
              <a:chOff x="0" y="2139400"/>
              <a:chExt cx="1351800" cy="1347375"/>
            </a:xfrm>
          </p:grpSpPr>
          <p:sp>
            <p:nvSpPr>
              <p:cNvPr id="16" name="Google Shape;1072;p36">
                <a:extLst>
                  <a:ext uri="{FF2B5EF4-FFF2-40B4-BE49-F238E27FC236}">
                    <a16:creationId xmlns:a16="http://schemas.microsoft.com/office/drawing/2014/main" id="{3DAAC880-DED4-470D-B381-FC93B8D0582B}"/>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3;p36">
                <a:extLst>
                  <a:ext uri="{FF2B5EF4-FFF2-40B4-BE49-F238E27FC236}">
                    <a16:creationId xmlns:a16="http://schemas.microsoft.com/office/drawing/2014/main" id="{53A76903-FB00-40B1-9061-D932B86866C9}"/>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074;p36">
            <a:extLst>
              <a:ext uri="{FF2B5EF4-FFF2-40B4-BE49-F238E27FC236}">
                <a16:creationId xmlns:a16="http://schemas.microsoft.com/office/drawing/2014/main" id="{FEC3ED62-63A0-43B5-88A6-23AE2ED4894F}"/>
              </a:ext>
            </a:extLst>
          </p:cNvPr>
          <p:cNvSpPr txBox="1">
            <a:spLocks/>
          </p:cNvSpPr>
          <p:nvPr/>
        </p:nvSpPr>
        <p:spPr>
          <a:xfrm>
            <a:off x="0" y="3265962"/>
            <a:ext cx="4126500" cy="21066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endParaRPr lang="en-US" sz="1400" dirty="0"/>
          </a:p>
          <a:p>
            <a:r>
              <a:rPr lang="es-MX" sz="1400" dirty="0"/>
              <a:t>Podemos observar que la distribución tiene una forma descentrada sesgada hacia la izquierda, la mayoría de los jugadores tienen edades mayores a la media y una menor cantidad tienen edades menores a la media. La distribución también tiene una moda alrededor de los 24 años además de tener algunos datos atípicos hacia la derecha cercano a los 38 años de edad.</a:t>
            </a:r>
          </a:p>
          <a:p>
            <a:endParaRPr lang="en-US" sz="1200" dirty="0"/>
          </a:p>
        </p:txBody>
      </p:sp>
      <p:sp>
        <p:nvSpPr>
          <p:cNvPr id="19" name="Google Shape;1328;p46">
            <a:extLst>
              <a:ext uri="{FF2B5EF4-FFF2-40B4-BE49-F238E27FC236}">
                <a16:creationId xmlns:a16="http://schemas.microsoft.com/office/drawing/2014/main" id="{2D62B541-7848-49EF-9479-EF4D9BE1B145}"/>
              </a:ext>
            </a:extLst>
          </p:cNvPr>
          <p:cNvSpPr txBox="1">
            <a:spLocks/>
          </p:cNvSpPr>
          <p:nvPr/>
        </p:nvSpPr>
        <p:spPr>
          <a:xfrm>
            <a:off x="276262" y="131460"/>
            <a:ext cx="693211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s-CL" dirty="0"/>
              <a:t>DISTRIBUCION DE EDAD DE LOS JUGADORES</a:t>
            </a:r>
          </a:p>
        </p:txBody>
      </p:sp>
      <p:pic>
        <p:nvPicPr>
          <p:cNvPr id="5" name="Imagen 4">
            <a:extLst>
              <a:ext uri="{FF2B5EF4-FFF2-40B4-BE49-F238E27FC236}">
                <a16:creationId xmlns:a16="http://schemas.microsoft.com/office/drawing/2014/main" id="{6DCAD2D9-EF65-4C83-BA12-E82005326DA5}"/>
              </a:ext>
            </a:extLst>
          </p:cNvPr>
          <p:cNvPicPr>
            <a:picLocks noChangeAspect="1"/>
          </p:cNvPicPr>
          <p:nvPr/>
        </p:nvPicPr>
        <p:blipFill>
          <a:blip r:embed="rId3"/>
          <a:stretch>
            <a:fillRect/>
          </a:stretch>
        </p:blipFill>
        <p:spPr>
          <a:xfrm>
            <a:off x="4147800" y="857250"/>
            <a:ext cx="4762137" cy="35769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8435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grpSp>
        <p:nvGrpSpPr>
          <p:cNvPr id="12" name="Google Shape;1068;p36">
            <a:extLst>
              <a:ext uri="{FF2B5EF4-FFF2-40B4-BE49-F238E27FC236}">
                <a16:creationId xmlns:a16="http://schemas.microsoft.com/office/drawing/2014/main" id="{54A8EDB9-D8E1-45FE-AD8D-ABDE57D93C91}"/>
              </a:ext>
            </a:extLst>
          </p:cNvPr>
          <p:cNvGrpSpPr/>
          <p:nvPr/>
        </p:nvGrpSpPr>
        <p:grpSpPr>
          <a:xfrm>
            <a:off x="0" y="2267987"/>
            <a:ext cx="4962900" cy="3012375"/>
            <a:chOff x="0" y="2139400"/>
            <a:chExt cx="4962900" cy="3012375"/>
          </a:xfrm>
        </p:grpSpPr>
        <p:sp>
          <p:nvSpPr>
            <p:cNvPr id="13" name="Google Shape;1069;p36">
              <a:extLst>
                <a:ext uri="{FF2B5EF4-FFF2-40B4-BE49-F238E27FC236}">
                  <a16:creationId xmlns:a16="http://schemas.microsoft.com/office/drawing/2014/main" id="{BC1B9514-B825-4E77-8A4B-328B70E212B2}"/>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0;p36">
              <a:extLst>
                <a:ext uri="{FF2B5EF4-FFF2-40B4-BE49-F238E27FC236}">
                  <a16:creationId xmlns:a16="http://schemas.microsoft.com/office/drawing/2014/main" id="{B4BD98BE-2077-46DA-87DE-5EB538CA5C2D}"/>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071;p36">
              <a:extLst>
                <a:ext uri="{FF2B5EF4-FFF2-40B4-BE49-F238E27FC236}">
                  <a16:creationId xmlns:a16="http://schemas.microsoft.com/office/drawing/2014/main" id="{8C259F8C-BB44-497F-8CEE-539B18C11E37}"/>
                </a:ext>
              </a:extLst>
            </p:cNvPr>
            <p:cNvGrpSpPr/>
            <p:nvPr/>
          </p:nvGrpSpPr>
          <p:grpSpPr>
            <a:xfrm>
              <a:off x="0" y="2139400"/>
              <a:ext cx="1351800" cy="1347375"/>
              <a:chOff x="0" y="2139400"/>
              <a:chExt cx="1351800" cy="1347375"/>
            </a:xfrm>
          </p:grpSpPr>
          <p:sp>
            <p:nvSpPr>
              <p:cNvPr id="16" name="Google Shape;1072;p36">
                <a:extLst>
                  <a:ext uri="{FF2B5EF4-FFF2-40B4-BE49-F238E27FC236}">
                    <a16:creationId xmlns:a16="http://schemas.microsoft.com/office/drawing/2014/main" id="{3DAAC880-DED4-470D-B381-FC93B8D0582B}"/>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3;p36">
                <a:extLst>
                  <a:ext uri="{FF2B5EF4-FFF2-40B4-BE49-F238E27FC236}">
                    <a16:creationId xmlns:a16="http://schemas.microsoft.com/office/drawing/2014/main" id="{53A76903-FB00-40B1-9061-D932B86866C9}"/>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074;p36">
            <a:extLst>
              <a:ext uri="{FF2B5EF4-FFF2-40B4-BE49-F238E27FC236}">
                <a16:creationId xmlns:a16="http://schemas.microsoft.com/office/drawing/2014/main" id="{FEC3ED62-63A0-43B5-88A6-23AE2ED4894F}"/>
              </a:ext>
            </a:extLst>
          </p:cNvPr>
          <p:cNvSpPr txBox="1">
            <a:spLocks/>
          </p:cNvSpPr>
          <p:nvPr/>
        </p:nvSpPr>
        <p:spPr>
          <a:xfrm>
            <a:off x="0" y="3261099"/>
            <a:ext cx="4126500" cy="21739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endParaRPr lang="en-US" sz="1400" dirty="0"/>
          </a:p>
          <a:p>
            <a:r>
              <a:rPr lang="es-MX" sz="1400" dirty="0"/>
              <a:t>Existe una correlación positiva entre la inversión en jugadores y el éxito en el campo, especialmente evidente en los equipos TOT, RGV y AUS, que presentan una relación más marcada. Sin embargo, el equipo WIS ocupa el noveno lugar en puntos sin estar en el top 10 de inversión en la facturación, lo que sugiere que no hay una relación causal directa entre ambas variables.</a:t>
            </a:r>
          </a:p>
          <a:p>
            <a:endParaRPr lang="en-US" sz="1200" dirty="0"/>
          </a:p>
        </p:txBody>
      </p:sp>
      <p:sp>
        <p:nvSpPr>
          <p:cNvPr id="19" name="Google Shape;1328;p46">
            <a:extLst>
              <a:ext uri="{FF2B5EF4-FFF2-40B4-BE49-F238E27FC236}">
                <a16:creationId xmlns:a16="http://schemas.microsoft.com/office/drawing/2014/main" id="{2D62B541-7848-49EF-9479-EF4D9BE1B145}"/>
              </a:ext>
            </a:extLst>
          </p:cNvPr>
          <p:cNvSpPr txBox="1">
            <a:spLocks/>
          </p:cNvSpPr>
          <p:nvPr/>
        </p:nvSpPr>
        <p:spPr>
          <a:xfrm>
            <a:off x="304500" y="141616"/>
            <a:ext cx="693211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s-MX" sz="1800" dirty="0"/>
              <a:t>LOS EQUIPOS QUE INVIERTEN MÁS DINERO EN  LA FACTURACIÓN DE SUS JUGADORES OBTIENEN MÁS PUNTOS DE ANOTACIÓN</a:t>
            </a:r>
            <a:endParaRPr lang="es-CL" sz="1800" dirty="0"/>
          </a:p>
        </p:txBody>
      </p:sp>
      <p:pic>
        <p:nvPicPr>
          <p:cNvPr id="8" name="Imagen 7">
            <a:extLst>
              <a:ext uri="{FF2B5EF4-FFF2-40B4-BE49-F238E27FC236}">
                <a16:creationId xmlns:a16="http://schemas.microsoft.com/office/drawing/2014/main" id="{DBBA376D-B679-4C4B-A289-9D36BF81A4ED}"/>
              </a:ext>
            </a:extLst>
          </p:cNvPr>
          <p:cNvPicPr>
            <a:picLocks noChangeAspect="1"/>
          </p:cNvPicPr>
          <p:nvPr/>
        </p:nvPicPr>
        <p:blipFill>
          <a:blip r:embed="rId3"/>
          <a:stretch>
            <a:fillRect/>
          </a:stretch>
        </p:blipFill>
        <p:spPr>
          <a:xfrm>
            <a:off x="792957" y="793767"/>
            <a:ext cx="2745617" cy="2716889"/>
          </a:xfrm>
          <a:prstGeom prst="rect">
            <a:avLst/>
          </a:prstGeom>
          <a:ln>
            <a:noFill/>
          </a:ln>
          <a:effectLst>
            <a:outerShdw blurRad="190500" algn="tl" rotWithShape="0">
              <a:srgbClr val="000000">
                <a:alpha val="70000"/>
              </a:srgbClr>
            </a:outerShdw>
          </a:effectLst>
        </p:spPr>
      </p:pic>
      <p:pic>
        <p:nvPicPr>
          <p:cNvPr id="10" name="Imagen 9">
            <a:extLst>
              <a:ext uri="{FF2B5EF4-FFF2-40B4-BE49-F238E27FC236}">
                <a16:creationId xmlns:a16="http://schemas.microsoft.com/office/drawing/2014/main" id="{1350AF0F-2D07-4746-9C79-3EF05F9A40FC}"/>
              </a:ext>
            </a:extLst>
          </p:cNvPr>
          <p:cNvPicPr>
            <a:picLocks noChangeAspect="1"/>
          </p:cNvPicPr>
          <p:nvPr/>
        </p:nvPicPr>
        <p:blipFill>
          <a:blip r:embed="rId4"/>
          <a:stretch>
            <a:fillRect/>
          </a:stretch>
        </p:blipFill>
        <p:spPr>
          <a:xfrm>
            <a:off x="4331816" y="890345"/>
            <a:ext cx="3888184" cy="38531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918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grpSp>
        <p:nvGrpSpPr>
          <p:cNvPr id="12" name="Google Shape;1068;p36">
            <a:extLst>
              <a:ext uri="{FF2B5EF4-FFF2-40B4-BE49-F238E27FC236}">
                <a16:creationId xmlns:a16="http://schemas.microsoft.com/office/drawing/2014/main" id="{54A8EDB9-D8E1-45FE-AD8D-ABDE57D93C91}"/>
              </a:ext>
            </a:extLst>
          </p:cNvPr>
          <p:cNvGrpSpPr/>
          <p:nvPr/>
        </p:nvGrpSpPr>
        <p:grpSpPr>
          <a:xfrm>
            <a:off x="0" y="2139400"/>
            <a:ext cx="4962900" cy="3012375"/>
            <a:chOff x="0" y="2139400"/>
            <a:chExt cx="4962900" cy="3012375"/>
          </a:xfrm>
        </p:grpSpPr>
        <p:sp>
          <p:nvSpPr>
            <p:cNvPr id="13" name="Google Shape;1069;p36">
              <a:extLst>
                <a:ext uri="{FF2B5EF4-FFF2-40B4-BE49-F238E27FC236}">
                  <a16:creationId xmlns:a16="http://schemas.microsoft.com/office/drawing/2014/main" id="{BC1B9514-B825-4E77-8A4B-328B70E212B2}"/>
                </a:ext>
              </a:extLst>
            </p:cNvPr>
            <p:cNvSpPr/>
            <p:nvPr/>
          </p:nvSpPr>
          <p:spPr>
            <a:xfrm>
              <a:off x="0" y="3486775"/>
              <a:ext cx="4038900" cy="166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0;p36">
              <a:extLst>
                <a:ext uri="{FF2B5EF4-FFF2-40B4-BE49-F238E27FC236}">
                  <a16:creationId xmlns:a16="http://schemas.microsoft.com/office/drawing/2014/main" id="{B4BD98BE-2077-46DA-87DE-5EB538CA5C2D}"/>
                </a:ext>
              </a:extLst>
            </p:cNvPr>
            <p:cNvSpPr/>
            <p:nvPr/>
          </p:nvSpPr>
          <p:spPr>
            <a:xfrm>
              <a:off x="4038900" y="4219500"/>
              <a:ext cx="924000" cy="9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071;p36">
              <a:extLst>
                <a:ext uri="{FF2B5EF4-FFF2-40B4-BE49-F238E27FC236}">
                  <a16:creationId xmlns:a16="http://schemas.microsoft.com/office/drawing/2014/main" id="{8C259F8C-BB44-497F-8CEE-539B18C11E37}"/>
                </a:ext>
              </a:extLst>
            </p:cNvPr>
            <p:cNvGrpSpPr/>
            <p:nvPr/>
          </p:nvGrpSpPr>
          <p:grpSpPr>
            <a:xfrm>
              <a:off x="0" y="2139400"/>
              <a:ext cx="1351800" cy="1347375"/>
              <a:chOff x="0" y="2139400"/>
              <a:chExt cx="1351800" cy="1347375"/>
            </a:xfrm>
          </p:grpSpPr>
          <p:sp>
            <p:nvSpPr>
              <p:cNvPr id="16" name="Google Shape;1072;p36">
                <a:extLst>
                  <a:ext uri="{FF2B5EF4-FFF2-40B4-BE49-F238E27FC236}">
                    <a16:creationId xmlns:a16="http://schemas.microsoft.com/office/drawing/2014/main" id="{3DAAC880-DED4-470D-B381-FC93B8D0582B}"/>
                  </a:ext>
                </a:extLst>
              </p:cNvPr>
              <p:cNvSpPr/>
              <p:nvPr/>
            </p:nvSpPr>
            <p:spPr>
              <a:xfrm>
                <a:off x="0" y="2562775"/>
                <a:ext cx="924000" cy="924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3;p36">
                <a:extLst>
                  <a:ext uri="{FF2B5EF4-FFF2-40B4-BE49-F238E27FC236}">
                    <a16:creationId xmlns:a16="http://schemas.microsoft.com/office/drawing/2014/main" id="{53A76903-FB00-40B1-9061-D932B86866C9}"/>
                  </a:ext>
                </a:extLst>
              </p:cNvPr>
              <p:cNvSpPr/>
              <p:nvPr/>
            </p:nvSpPr>
            <p:spPr>
              <a:xfrm>
                <a:off x="924000" y="2139400"/>
                <a:ext cx="427800" cy="427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074;p36">
            <a:extLst>
              <a:ext uri="{FF2B5EF4-FFF2-40B4-BE49-F238E27FC236}">
                <a16:creationId xmlns:a16="http://schemas.microsoft.com/office/drawing/2014/main" id="{FEC3ED62-63A0-43B5-88A6-23AE2ED4894F}"/>
              </a:ext>
            </a:extLst>
          </p:cNvPr>
          <p:cNvSpPr txBox="1">
            <a:spLocks/>
          </p:cNvSpPr>
          <p:nvPr/>
        </p:nvSpPr>
        <p:spPr>
          <a:xfrm>
            <a:off x="0" y="3045148"/>
            <a:ext cx="4038900" cy="21066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s-MX" sz="1400" dirty="0"/>
              <a:t>En general, estos gráficos sugieren que existe una relación entre la cantidad de robos y bloqueos realizados por los jugadores y la cantidad de faltas cometidas.</a:t>
            </a:r>
          </a:p>
          <a:p>
            <a:r>
              <a:rPr lang="es-MX" sz="1400" dirty="0"/>
              <a:t> Se concluye que los jugadores con más robos tienden a cometer más faltas ya que tiene una correlación de 0.83.</a:t>
            </a:r>
            <a:endParaRPr lang="en-US" sz="1400" dirty="0"/>
          </a:p>
        </p:txBody>
      </p:sp>
      <p:sp>
        <p:nvSpPr>
          <p:cNvPr id="19" name="Google Shape;1328;p46">
            <a:extLst>
              <a:ext uri="{FF2B5EF4-FFF2-40B4-BE49-F238E27FC236}">
                <a16:creationId xmlns:a16="http://schemas.microsoft.com/office/drawing/2014/main" id="{2D62B541-7848-49EF-9479-EF4D9BE1B145}"/>
              </a:ext>
            </a:extLst>
          </p:cNvPr>
          <p:cNvSpPr txBox="1">
            <a:spLocks/>
          </p:cNvSpPr>
          <p:nvPr/>
        </p:nvSpPr>
        <p:spPr>
          <a:xfrm>
            <a:off x="462000" y="185500"/>
            <a:ext cx="693211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es-MX" sz="1600" dirty="0"/>
              <a:t>LOS JUGADORES CON MÁS ROBOS COMETEN MENOS FALTAS EN COMPARACIÓN CON AQUELLOS CON MÁS BLOQUEOS</a:t>
            </a:r>
            <a:endParaRPr lang="es-CL" sz="1600" dirty="0"/>
          </a:p>
        </p:txBody>
      </p:sp>
      <p:pic>
        <p:nvPicPr>
          <p:cNvPr id="3" name="Imagen 2">
            <a:extLst>
              <a:ext uri="{FF2B5EF4-FFF2-40B4-BE49-F238E27FC236}">
                <a16:creationId xmlns:a16="http://schemas.microsoft.com/office/drawing/2014/main" id="{2D9368AE-AD60-44BF-8C42-A9A0CDE96B8A}"/>
              </a:ext>
            </a:extLst>
          </p:cNvPr>
          <p:cNvPicPr>
            <a:picLocks noChangeAspect="1"/>
          </p:cNvPicPr>
          <p:nvPr/>
        </p:nvPicPr>
        <p:blipFill>
          <a:blip r:embed="rId3"/>
          <a:stretch>
            <a:fillRect/>
          </a:stretch>
        </p:blipFill>
        <p:spPr>
          <a:xfrm>
            <a:off x="705469" y="843207"/>
            <a:ext cx="3222590" cy="2510289"/>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0A041DEE-DA2D-4174-BC54-DEBC3ACD5931}"/>
              </a:ext>
            </a:extLst>
          </p:cNvPr>
          <p:cNvPicPr>
            <a:picLocks noChangeAspect="1"/>
          </p:cNvPicPr>
          <p:nvPr/>
        </p:nvPicPr>
        <p:blipFill>
          <a:blip r:embed="rId4"/>
          <a:stretch>
            <a:fillRect/>
          </a:stretch>
        </p:blipFill>
        <p:spPr>
          <a:xfrm>
            <a:off x="4422675" y="1193007"/>
            <a:ext cx="4402324" cy="33911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1049369"/>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1037</TotalTime>
  <Words>1316</Words>
  <Application>Microsoft Office PowerPoint</Application>
  <PresentationFormat>Presentación en pantalla (16:9)</PresentationFormat>
  <Paragraphs>79</Paragraphs>
  <Slides>19</Slides>
  <Notes>19</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19</vt:i4>
      </vt:variant>
    </vt:vector>
  </HeadingPairs>
  <TitlesOfParts>
    <vt:vector size="29" baseType="lpstr">
      <vt:lpstr>Maven Pro</vt:lpstr>
      <vt:lpstr>Share Tech</vt:lpstr>
      <vt:lpstr>Söhne</vt:lpstr>
      <vt:lpstr>Nunito Light</vt:lpstr>
      <vt:lpstr>Fira Sans Condensed Medium</vt:lpstr>
      <vt:lpstr>Maven Pro SemiBold</vt:lpstr>
      <vt:lpstr>Arial</vt:lpstr>
      <vt:lpstr>Livvic Light</vt:lpstr>
      <vt:lpstr>Advent Pro SemiBold</vt:lpstr>
      <vt:lpstr>Data Science Consulting by Slidesgo</vt:lpstr>
      <vt:lpstr>PRESENTACIÓN DATA SCIENCE</vt:lpstr>
      <vt:lpstr>INDICE</vt:lpstr>
      <vt:lpstr>CONTEXTO Y AUDIENCIA</vt:lpstr>
      <vt:lpstr>HIPOTESIS Y PREGUNTAS DE INTERES</vt:lpstr>
      <vt:lpstr>INFORMACIÓN DE LOS DATOS</vt:lpstr>
      <vt:lpstr>EDA ANALISIS EXPLORATORIO DE DATOS</vt:lpstr>
      <vt:lpstr>Presentación de PowerPoint</vt:lpstr>
      <vt:lpstr>Presentación de PowerPoint</vt:lpstr>
      <vt:lpstr>Presentación de PowerPoint</vt:lpstr>
      <vt:lpstr>Presentación de PowerPoint</vt:lpstr>
      <vt:lpstr>Presentación de PowerPoint</vt:lpstr>
      <vt:lpstr>Presentación de PowerPoint</vt:lpstr>
      <vt:lpstr>INSIGHT Y RECOMENDACIONES</vt:lpstr>
      <vt:lpstr>INSIGHT Y RECOMENDACIONES</vt:lpstr>
      <vt:lpstr>INSIGHT Y RECOMENDACIONES</vt:lpstr>
      <vt:lpstr>INSIGHT Y RECOMENDACIONES</vt:lpstr>
      <vt:lpstr>INSIGHT Y RECOMENDACIONES</vt:lpstr>
      <vt:lpstr>INSIGHT Y RECOMENDACIONES</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DATA SCIENCE</dc:title>
  <cp:lastModifiedBy>Jaime Salazar Inostroza</cp:lastModifiedBy>
  <cp:revision>42</cp:revision>
  <dcterms:modified xsi:type="dcterms:W3CDTF">2023-08-08T12:34:45Z</dcterms:modified>
</cp:coreProperties>
</file>